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FF9900"/>
    <a:srgbClr val="FF0000"/>
    <a:srgbClr val="FF0066"/>
    <a:srgbClr val="0000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2BD96-E868-40A4-8864-8EF7F5B5C5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39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6F6E5-577D-41AA-AD6B-50ADBF2BAF64}" type="slidenum">
              <a:rPr lang="cs-CZ"/>
              <a:pPr eaLnBrk="1" hangingPunct="1"/>
              <a:t>1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4706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6C67A5-1416-44F6-80FA-C498CFEE5C7E}" type="slidenum">
              <a:rPr lang="cs-CZ"/>
              <a:pPr eaLnBrk="1" hangingPunct="1"/>
              <a:t>10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4829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83F10F-FDEE-4771-BB72-AC04E1DE29C0}" type="slidenum">
              <a:rPr lang="cs-CZ"/>
              <a:pPr eaLnBrk="1" hangingPunct="1"/>
              <a:t>11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6289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AE1D2-FB30-46AD-9410-31480F7BB07C}" type="slidenum">
              <a:rPr lang="cs-CZ"/>
              <a:pPr eaLnBrk="1" hangingPunct="1"/>
              <a:t>12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8107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5832E4-E004-44A0-89CE-44B88C73C062}" type="slidenum">
              <a:rPr lang="cs-CZ"/>
              <a:pPr eaLnBrk="1" hangingPunct="1"/>
              <a:t>13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9790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2BBB33-0445-479B-97F6-22689A82C329}" type="slidenum">
              <a:rPr lang="cs-CZ"/>
              <a:pPr eaLnBrk="1" hangingPunct="1"/>
              <a:t>14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4923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43A656-4EED-4727-B0AD-F476510E000F}" type="slidenum">
              <a:rPr lang="cs-CZ"/>
              <a:pPr eaLnBrk="1" hangingPunct="1"/>
              <a:t>15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0146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F222C-8E89-4FFE-BA6B-18ADC347ECE0}" type="slidenum">
              <a:rPr lang="cs-CZ"/>
              <a:pPr eaLnBrk="1" hangingPunct="1"/>
              <a:t>16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31916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AD62C0-F526-460E-B561-B2B43E65814F}" type="slidenum">
              <a:rPr lang="cs-CZ"/>
              <a:pPr eaLnBrk="1" hangingPunct="1"/>
              <a:t>17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3012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DDC4AD-28DF-45FB-8259-35F23DC0B188}" type="slidenum">
              <a:rPr lang="cs-CZ"/>
              <a:pPr eaLnBrk="1" hangingPunct="1"/>
              <a:t>18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30582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76248-CD46-40C8-B867-20589F95CF88}" type="slidenum">
              <a:rPr lang="cs-CZ"/>
              <a:pPr eaLnBrk="1" hangingPunct="1"/>
              <a:t>19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7885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76142-91E2-4E90-AD81-4C784AA13B3D}" type="slidenum">
              <a:rPr lang="cs-CZ"/>
              <a:pPr eaLnBrk="1" hangingPunct="1"/>
              <a:t>2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830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849067-C371-452A-836C-7DB22021562E}" type="slidenum">
              <a:rPr lang="cs-CZ"/>
              <a:pPr eaLnBrk="1" hangingPunct="1"/>
              <a:t>20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33403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048804-A2C2-4065-8AEB-AEEA8857F2B2}" type="slidenum">
              <a:rPr lang="cs-CZ"/>
              <a:pPr eaLnBrk="1" hangingPunct="1"/>
              <a:t>21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90248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291B2C-1570-47A7-9C1C-65168772FB7B}" type="slidenum">
              <a:rPr lang="cs-CZ"/>
              <a:pPr eaLnBrk="1" hangingPunct="1"/>
              <a:t>22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19272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B47D3-A9B2-4E45-B1B4-413CB1241101}" type="slidenum">
              <a:rPr lang="cs-CZ"/>
              <a:pPr eaLnBrk="1" hangingPunct="1"/>
              <a:t>23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4385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16E36-088C-4B95-8C9E-4F84EF225263}" type="slidenum">
              <a:rPr lang="cs-CZ"/>
              <a:pPr eaLnBrk="1" hangingPunct="1"/>
              <a:t>24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3028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F533A-E2F3-4192-B639-EB54296783EA}" type="slidenum">
              <a:rPr lang="cs-CZ"/>
              <a:pPr eaLnBrk="1" hangingPunct="1"/>
              <a:t>25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20357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8E0A7E-EB6C-4451-AB2F-9E7413EB9279}" type="slidenum">
              <a:rPr lang="cs-CZ"/>
              <a:pPr eaLnBrk="1" hangingPunct="1"/>
              <a:t>26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92963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ADE12D-3C14-43AE-A75D-2CA43560D255}" type="slidenum">
              <a:rPr lang="cs-CZ"/>
              <a:pPr eaLnBrk="1" hangingPunct="1"/>
              <a:t>27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08062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8FA89-3E8D-4CD6-8E66-AA60A0BDE383}" type="slidenum">
              <a:rPr lang="cs-CZ"/>
              <a:pPr eaLnBrk="1" hangingPunct="1"/>
              <a:t>28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09488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684C0-CEF4-4F70-ADB0-168CFF17B04E}" type="slidenum">
              <a:rPr lang="cs-CZ"/>
              <a:pPr eaLnBrk="1" hangingPunct="1"/>
              <a:t>29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8407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705CC-5349-47FB-A4DA-7E171B0DE875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16522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62AEF-B25F-4183-B9F8-E99A90BC8AE3}" type="slidenum">
              <a:rPr lang="cs-CZ"/>
              <a:pPr eaLnBrk="1" hangingPunct="1"/>
              <a:t>30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23916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7172D5-9A6D-4AFA-BE47-F9B31A8F6772}" type="slidenum">
              <a:rPr lang="cs-CZ"/>
              <a:pPr eaLnBrk="1" hangingPunct="1"/>
              <a:t>31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86770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B60CE-1FEA-4BB9-B706-A811BC30B632}" type="slidenum">
              <a:rPr lang="cs-CZ"/>
              <a:pPr eaLnBrk="1" hangingPunct="1"/>
              <a:t>32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176989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72F991-C216-4860-9B72-F620E421D5EC}" type="slidenum">
              <a:rPr lang="cs-CZ"/>
              <a:pPr eaLnBrk="1" hangingPunct="1"/>
              <a:t>33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18571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F53D9-E7E4-45FF-ADC9-DA4F9CFC97CD}" type="slidenum">
              <a:rPr lang="cs-CZ"/>
              <a:pPr eaLnBrk="1" hangingPunct="1"/>
              <a:t>34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8747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C475B0-5B97-4F09-AA29-1F0B23E99DA0}" type="slidenum">
              <a:rPr lang="cs-CZ"/>
              <a:pPr eaLnBrk="1" hangingPunct="1"/>
              <a:t>35</a:t>
            </a:fld>
            <a:endParaRPr 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7495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94CFE-55CD-494A-8E98-A5B88C2F3910}" type="slidenum">
              <a:rPr lang="cs-CZ"/>
              <a:pPr eaLnBrk="1" hangingPunct="1"/>
              <a:t>36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25811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642E0-A048-4AFD-813B-83452227CF52}" type="slidenum">
              <a:rPr lang="cs-CZ"/>
              <a:pPr eaLnBrk="1" hangingPunct="1"/>
              <a:t>37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8755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B4E532-D4E7-4A9B-929B-5E40A9DE4C08}" type="slidenum">
              <a:rPr lang="cs-CZ"/>
              <a:pPr eaLnBrk="1" hangingPunct="1"/>
              <a:t>4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0224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6AAA4-EDE4-4C19-BCAC-F2B339D4EFB9}" type="slidenum">
              <a:rPr lang="cs-CZ"/>
              <a:pPr eaLnBrk="1" hangingPunct="1"/>
              <a:t>5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840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ED1500-9F05-4323-835A-749C50105502}" type="slidenum">
              <a:rPr lang="cs-CZ"/>
              <a:pPr eaLnBrk="1" hangingPunct="1"/>
              <a:t>6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8565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0BF6C-9CF9-472F-8C85-7F8739C73326}" type="slidenum">
              <a:rPr lang="cs-CZ"/>
              <a:pPr eaLnBrk="1" hangingPunct="1"/>
              <a:t>7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3479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C88F6-B487-4C0D-98C3-5E078D3F0AFC}" type="slidenum">
              <a:rPr lang="cs-CZ"/>
              <a:pPr eaLnBrk="1" hangingPunct="1"/>
              <a:t>8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6590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5D93C6-713E-4042-908F-12052298151D}" type="slidenum">
              <a:rPr lang="cs-CZ"/>
              <a:pPr eaLnBrk="1" hangingPunct="1"/>
              <a:t>9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9907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C0D49-C53D-429B-8847-120FF1C49B5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CD257-8CEA-4D8B-A684-521494D0244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48FDB-170F-47BE-A958-A0E30016EF6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9296C-1644-4FCE-85FF-F00C8C9125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7DCAA-AA3D-4E5E-8FB6-2228BCAE603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16393-5C40-4330-A403-65EBDBAF3A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72E6A-3FE2-4E7B-A065-0984800C23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C0318-139D-477F-8B61-3E5B685C0C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29EDB-C6AE-463F-A514-65EAA0390C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3A268-2139-4827-8A2C-3CDC7B31AB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F76E5-B376-4BD7-AC8D-9822EF38A0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42687-A8DC-4B91-8886-C6AFE139C9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48EEC-85EE-4B0B-8E5F-B9121BAC94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B93C96E-5137-4435-BDC9-3716A031E03C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Stopy divoce žijících zvířat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14875"/>
            <a:ext cx="8229600" cy="2143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dirty="0" smtClean="0"/>
              <a:t>Martin Ernst; Zdeněk Vala; Jan Dvořák</a:t>
            </a:r>
          </a:p>
          <a:p>
            <a:pPr algn="ctr" eaLnBrk="1" hangingPunct="1">
              <a:buFontTx/>
              <a:buNone/>
            </a:pPr>
            <a:endParaRPr lang="cs-CZ" sz="2000" dirty="0" smtClean="0"/>
          </a:p>
          <a:p>
            <a:pPr algn="ctr" eaLnBrk="1" hangingPunct="1">
              <a:buFontTx/>
              <a:buNone/>
            </a:pPr>
            <a:r>
              <a:rPr lang="cs-CZ" sz="2000" dirty="0" smtClean="0"/>
              <a:t>Použitá literatura: Klíma M. (1970): Jak číst ze stop.</a:t>
            </a:r>
          </a:p>
          <a:p>
            <a:pPr algn="just" eaLnBrk="1" hangingPunct="1">
              <a:buFontTx/>
              <a:buNone/>
            </a:pPr>
            <a:r>
              <a:rPr lang="cs-CZ" sz="2000" dirty="0" smtClean="0"/>
              <a:t>                                              </a:t>
            </a:r>
            <a:r>
              <a:rPr lang="cs-CZ" sz="2000" dirty="0" err="1" smtClean="0"/>
              <a:t>Bouchner</a:t>
            </a:r>
            <a:r>
              <a:rPr lang="cs-CZ" sz="2000" dirty="0" smtClean="0"/>
              <a:t> M. (1997): Stopy.</a:t>
            </a:r>
          </a:p>
        </p:txBody>
      </p:sp>
      <p:pic>
        <p:nvPicPr>
          <p:cNvPr id="1026" name="Picture 2" descr="E:\Fotky\stopy\bob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052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s-CZ" sz="2400" b="1" smtClean="0"/>
              <a:t>holubi</a:t>
            </a:r>
            <a:r>
              <a:rPr lang="cs-CZ" sz="2400" smtClean="0"/>
              <a:t>: ledabylé řídké hnízdo, větvičky křížem krážem poskládané; nevystýlané, 5 – 20 m nad zemí, (hrdlička: prosvítají vejce)</a:t>
            </a:r>
          </a:p>
          <a:p>
            <a:pPr algn="just">
              <a:buFontTx/>
              <a:buChar char="-"/>
            </a:pPr>
            <a:r>
              <a:rPr lang="cs-CZ" sz="2400" b="1" smtClean="0"/>
              <a:t>hryzec vodní</a:t>
            </a:r>
            <a:r>
              <a:rPr lang="cs-CZ" sz="2400" smtClean="0"/>
              <a:t>: hnízda kulovitá v rákosu; nory – úkryt, zásoby, odpočinek</a:t>
            </a:r>
          </a:p>
          <a:p>
            <a:pPr algn="just">
              <a:buFontTx/>
              <a:buChar char="-"/>
            </a:pPr>
            <a:r>
              <a:rPr lang="cs-CZ" sz="2400" b="1" smtClean="0"/>
              <a:t>moudivláček lužní</a:t>
            </a:r>
            <a:r>
              <a:rPr lang="cs-CZ" sz="2400" smtClean="0"/>
              <a:t>: nejdokonalejší hnízdo – stébla trav, rostlinné chmýří; na konci větví vrbin nad vodou</a:t>
            </a:r>
          </a:p>
          <a:p>
            <a:pPr algn="just">
              <a:buFontTx/>
              <a:buChar char="-"/>
            </a:pPr>
            <a:r>
              <a:rPr lang="cs-CZ" sz="2400" b="1" smtClean="0"/>
              <a:t>čáp bílý</a:t>
            </a:r>
            <a:r>
              <a:rPr lang="cs-CZ" sz="2400" smtClean="0"/>
              <a:t>: největší hnízdo, stromy, komíny, využití více let, vždy opravováno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cs-CZ" sz="2400" b="1" u="sng" smtClean="0"/>
              <a:t>příbytky – dutiny stromů</a:t>
            </a:r>
            <a:r>
              <a:rPr lang="cs-CZ" sz="2400" smtClean="0"/>
              <a:t> </a:t>
            </a:r>
          </a:p>
          <a:p>
            <a:pPr algn="just">
              <a:buFontTx/>
              <a:buNone/>
            </a:pPr>
            <a:r>
              <a:rPr lang="cs-CZ" sz="2400" b="1" smtClean="0"/>
              <a:t>a)</a:t>
            </a:r>
            <a:r>
              <a:rPr lang="cs-CZ" sz="2400" smtClean="0"/>
              <a:t> pasivní doupníci – </a:t>
            </a:r>
            <a:r>
              <a:rPr lang="cs-CZ" sz="2400" b="1" smtClean="0"/>
              <a:t>sovy </a:t>
            </a:r>
            <a:r>
              <a:rPr lang="cs-CZ" sz="2400" smtClean="0"/>
              <a:t>- hnízdo nebudují, vyhledávají dutiny, dno: tlející zbytky dřeva</a:t>
            </a:r>
          </a:p>
          <a:p>
            <a:pPr algn="just">
              <a:buFontTx/>
              <a:buNone/>
            </a:pPr>
            <a:r>
              <a:rPr lang="cs-CZ" sz="2400" b="1" smtClean="0"/>
              <a:t>b)</a:t>
            </a:r>
            <a:r>
              <a:rPr lang="cs-CZ" sz="2400" smtClean="0"/>
              <a:t> aktivní doupníci – </a:t>
            </a:r>
            <a:r>
              <a:rPr lang="cs-CZ" sz="2400" b="1" smtClean="0"/>
              <a:t>datlovití</a:t>
            </a:r>
            <a:r>
              <a:rPr lang="cs-CZ" sz="2400" smtClean="0"/>
              <a:t> – vletový otvor budují hladký, bez třísek, kruhovitého tvaru</a:t>
            </a:r>
          </a:p>
          <a:p>
            <a:pPr algn="just">
              <a:buFontTx/>
              <a:buNone/>
            </a:pPr>
            <a:r>
              <a:rPr lang="cs-CZ" sz="2400" smtClean="0"/>
              <a:t>- největší dutiny tesá datel černý</a:t>
            </a:r>
          </a:p>
          <a:p>
            <a:pPr algn="just">
              <a:buFontTx/>
              <a:buChar char="-"/>
            </a:pPr>
            <a:r>
              <a:rPr lang="cs-CZ" sz="2400" smtClean="0"/>
              <a:t>každý rok nová hnízda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cs-CZ" sz="2400" b="1" u="sng" smtClean="0"/>
              <a:t>příbytky - skály</a:t>
            </a:r>
            <a:r>
              <a:rPr lang="cs-CZ" sz="2400" smtClean="0"/>
              <a:t>  </a:t>
            </a:r>
          </a:p>
          <a:p>
            <a:pPr algn="just">
              <a:buFontTx/>
              <a:buChar char="-"/>
            </a:pPr>
            <a:r>
              <a:rPr lang="cs-CZ" sz="2400" b="1" smtClean="0"/>
              <a:t>výr</a:t>
            </a:r>
            <a:r>
              <a:rPr lang="cs-CZ" sz="2400" smtClean="0"/>
              <a:t>:  pod římsami skal, jeskyně; hnízdo nestaví – holá zem pokrytá peřím, jehličím</a:t>
            </a:r>
          </a:p>
          <a:p>
            <a:pPr algn="just">
              <a:buFontTx/>
              <a:buChar char="-"/>
            </a:pPr>
            <a:r>
              <a:rPr lang="cs-CZ" sz="2400" b="1" smtClean="0"/>
              <a:t>supi, orli, sokolovití</a:t>
            </a:r>
            <a:r>
              <a:rPr lang="cs-CZ" sz="2400" smtClean="0"/>
              <a:t> – nepřístupná místa, pod převisy skal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cs-CZ" sz="2400" b="1" u="sng" smtClean="0"/>
              <a:t>příbytky – pozemní příbytky</a:t>
            </a:r>
            <a:r>
              <a:rPr lang="cs-CZ" sz="2400" smtClean="0"/>
              <a:t>     </a:t>
            </a:r>
          </a:p>
          <a:p>
            <a:pPr algn="just">
              <a:buFontTx/>
              <a:buChar char="-"/>
            </a:pPr>
            <a:r>
              <a:rPr lang="cs-CZ" sz="2400" b="1" smtClean="0"/>
              <a:t>zajíc, spárkatá</a:t>
            </a:r>
            <a:r>
              <a:rPr lang="cs-CZ" sz="2400" smtClean="0"/>
              <a:t>: krytá místa přirozeného charakteru – </a:t>
            </a:r>
            <a:r>
              <a:rPr lang="cs-CZ" sz="2400" b="1" i="1" smtClean="0"/>
              <a:t>lože</a:t>
            </a:r>
            <a:r>
              <a:rPr lang="cs-CZ" sz="2400" smtClean="0"/>
              <a:t> </a:t>
            </a:r>
          </a:p>
          <a:p>
            <a:pPr algn="just">
              <a:buFontTx/>
              <a:buChar char="-"/>
            </a:pPr>
            <a:r>
              <a:rPr lang="cs-CZ" sz="2400" b="1" smtClean="0"/>
              <a:t>hrabaví</a:t>
            </a:r>
            <a:r>
              <a:rPr lang="cs-CZ" sz="2400" smtClean="0"/>
              <a:t> – hnízda na zemi, jednoduchá (bažant, koroptev, tetřev, tetřívek …); koroptví </a:t>
            </a:r>
            <a:r>
              <a:rPr lang="cs-CZ" sz="2400" b="1" i="1" smtClean="0"/>
              <a:t>dýchánky</a:t>
            </a:r>
            <a:r>
              <a:rPr lang="cs-CZ" sz="2400" smtClean="0"/>
              <a:t>; tetřívek normálně hřaduje, při třeskutém mrazu a hlubokém sněhu se zavrtá do sněhu a vchod za sebou zahrabe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500687"/>
          </a:xfrm>
        </p:spPr>
        <p:txBody>
          <a:bodyPr/>
          <a:lstStyle/>
          <a:p>
            <a:pPr algn="just"/>
            <a:r>
              <a:rPr lang="cs-CZ" sz="2400" b="1" u="sng" dirty="0" smtClean="0"/>
              <a:t>příbytky – příbytky na vodě, pod vodou, u vody</a:t>
            </a:r>
            <a:endParaRPr lang="cs-CZ" sz="2400" dirty="0" smtClean="0"/>
          </a:p>
          <a:p>
            <a:pPr algn="just">
              <a:buFontTx/>
              <a:buChar char="-"/>
            </a:pPr>
            <a:r>
              <a:rPr lang="cs-CZ" sz="2400" b="1" dirty="0" smtClean="0"/>
              <a:t>vydra říční</a:t>
            </a:r>
            <a:r>
              <a:rPr lang="cs-CZ" sz="2400" dirty="0" smtClean="0"/>
              <a:t>: vchod do nory pod vodou, šikmo vzhůru do břehu, </a:t>
            </a:r>
            <a:r>
              <a:rPr lang="cs-CZ" sz="2400" dirty="0" smtClean="0">
                <a:sym typeface="Symbol" pitchFamily="18" charset="2"/>
              </a:rPr>
              <a:t></a:t>
            </a:r>
            <a:r>
              <a:rPr lang="cs-CZ" sz="2400" dirty="0" smtClean="0"/>
              <a:t> 25 cm</a:t>
            </a:r>
          </a:p>
          <a:p>
            <a:pPr algn="just">
              <a:buFontTx/>
              <a:buChar char="-"/>
            </a:pPr>
            <a:r>
              <a:rPr lang="cs-CZ" sz="2400" b="1" dirty="0" smtClean="0"/>
              <a:t>ondatra</a:t>
            </a:r>
            <a:r>
              <a:rPr lang="cs-CZ" sz="2400" dirty="0" smtClean="0"/>
              <a:t>: vyhrabává pobřežní noru nebo mělčina rybníků, mezi rákosem </a:t>
            </a:r>
            <a:r>
              <a:rPr lang="cs-CZ" sz="2400" b="1" i="1" dirty="0" smtClean="0"/>
              <a:t>hrady</a:t>
            </a:r>
            <a:r>
              <a:rPr lang="cs-CZ" sz="2400" dirty="0" smtClean="0"/>
              <a:t> z rostlin, které překusuje pod vodou, hrady až 170 cm vysoké, 1 m nad hladinou, vchod (2x) pod hladinou i jako zásobárna potravy, </a:t>
            </a:r>
            <a:r>
              <a:rPr lang="cs-CZ" sz="2400" dirty="0" smtClean="0">
                <a:sym typeface="Symbol" pitchFamily="18" charset="2"/>
              </a:rPr>
              <a:t></a:t>
            </a:r>
            <a:r>
              <a:rPr lang="cs-CZ" sz="2400" dirty="0" smtClean="0"/>
              <a:t> 10 – 15 cm vchod </a:t>
            </a:r>
          </a:p>
          <a:p>
            <a:pPr algn="just">
              <a:buFontTx/>
              <a:buChar char="-"/>
            </a:pPr>
            <a:r>
              <a:rPr lang="cs-CZ" sz="2400" b="1" dirty="0" smtClean="0"/>
              <a:t>bobr</a:t>
            </a:r>
            <a:r>
              <a:rPr lang="cs-CZ" sz="2400" dirty="0" smtClean="0"/>
              <a:t>: vyhrabává noru ve vysokém břehu = </a:t>
            </a:r>
            <a:r>
              <a:rPr lang="cs-CZ" sz="2400" b="1" i="1" dirty="0" smtClean="0"/>
              <a:t>kotel</a:t>
            </a:r>
            <a:r>
              <a:rPr lang="cs-CZ" sz="2400" dirty="0" smtClean="0"/>
              <a:t>, vchod (2-4) pod vodou uprostřed mělkých vod stavby z oloupaných větví a bahna = </a:t>
            </a:r>
            <a:r>
              <a:rPr lang="cs-CZ" sz="2400" b="1" i="1" dirty="0" smtClean="0"/>
              <a:t>hrady</a:t>
            </a:r>
            <a:r>
              <a:rPr lang="cs-CZ" sz="2400" dirty="0" smtClean="0"/>
              <a:t>;</a:t>
            </a:r>
            <a:r>
              <a:rPr lang="cs-CZ" sz="2400" b="1" i="1" dirty="0" smtClean="0"/>
              <a:t> bobří hráze</a:t>
            </a:r>
            <a:r>
              <a:rPr lang="cs-CZ" sz="2400" dirty="0" smtClean="0"/>
              <a:t> – přehlodání stromů při jejich patě – padají přes sebe – přehrážky = </a:t>
            </a:r>
            <a:r>
              <a:rPr lang="cs-CZ" sz="2400" u="sng" dirty="0" smtClean="0"/>
              <a:t>účel</a:t>
            </a:r>
            <a:r>
              <a:rPr lang="cs-CZ" sz="2400" dirty="0" smtClean="0"/>
              <a:t> – zábrana rychlého odtoku při poklesu vody</a:t>
            </a:r>
          </a:p>
        </p:txBody>
      </p:sp>
      <p:pic>
        <p:nvPicPr>
          <p:cNvPr id="16386" name="Obrázek 3" descr="1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084388"/>
            <a:ext cx="3571875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cs-CZ" sz="2400" b="1" u="sng" smtClean="0"/>
              <a:t>příbytky – příbytky na vodě, pod vodou, u vody</a:t>
            </a:r>
            <a:endParaRPr lang="cs-CZ" sz="2400" smtClean="0"/>
          </a:p>
          <a:p>
            <a:pPr algn="just">
              <a:buFontTx/>
              <a:buChar char="-"/>
            </a:pPr>
            <a:r>
              <a:rPr lang="cs-CZ" sz="2400" b="1" smtClean="0"/>
              <a:t>potápka roháč</a:t>
            </a:r>
            <a:r>
              <a:rPr lang="cs-CZ" sz="2400" smtClean="0"/>
              <a:t>: hnízdo typicky na vodě z tlejících zbytků vodních rostlin, přichycení k rákosovým stéblům, jiným vodním rostlinám, možnost odpoutání hnízda – plave volně po vodní hladině</a:t>
            </a:r>
          </a:p>
          <a:p>
            <a:pPr algn="just">
              <a:buFontTx/>
              <a:buChar char="-"/>
            </a:pPr>
            <a:r>
              <a:rPr lang="cs-CZ" sz="2400" b="1" smtClean="0"/>
              <a:t>labuť, husa, lyska</a:t>
            </a:r>
            <a:r>
              <a:rPr lang="cs-CZ" sz="2400" smtClean="0"/>
              <a:t>: hnízdo u vody, mělčina, porosty pobřežní vegetace</a:t>
            </a:r>
          </a:p>
          <a:p>
            <a:pPr algn="just">
              <a:buFontTx/>
              <a:buChar char="-"/>
            </a:pPr>
            <a:r>
              <a:rPr lang="cs-CZ" sz="2400" b="1" smtClean="0"/>
              <a:t>kachny plovavé</a:t>
            </a:r>
            <a:r>
              <a:rPr lang="cs-CZ" sz="2400" smtClean="0"/>
              <a:t>: hnízdo v porostech pobřežní vegetace (ostřice, byliny), dutiny stromů, ostrůvky, i dál od vody – louky, klest</a:t>
            </a:r>
          </a:p>
          <a:p>
            <a:pPr algn="just">
              <a:buFontTx/>
              <a:buChar char="-"/>
            </a:pPr>
            <a:r>
              <a:rPr lang="cs-CZ" sz="2400" b="1" smtClean="0"/>
              <a:t>kachny potápivé</a:t>
            </a:r>
            <a:r>
              <a:rPr lang="cs-CZ" sz="2400" smtClean="0"/>
              <a:t>: okrajové porosty vod, ostrůvky, plovoucí bažiny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Pobytová znamení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cs-CZ" sz="2400" b="1" u="sng" dirty="0" smtClean="0">
                <a:solidFill>
                  <a:srgbClr val="161616"/>
                </a:solidFill>
              </a:rPr>
              <a:t>příbytky – podzemní příbytky </a:t>
            </a:r>
            <a:endParaRPr lang="cs-CZ" sz="2400" dirty="0" smtClean="0">
              <a:solidFill>
                <a:srgbClr val="161616"/>
              </a:solidFill>
            </a:endParaRPr>
          </a:p>
          <a:p>
            <a:pPr algn="just">
              <a:buFontTx/>
              <a:buNone/>
            </a:pPr>
            <a:r>
              <a:rPr lang="cs-CZ" sz="2400" dirty="0" smtClean="0">
                <a:solidFill>
                  <a:srgbClr val="161616"/>
                </a:solidFill>
              </a:rPr>
              <a:t>- vydra, bobr, ondatra, hryzec vodní viz. výše</a:t>
            </a:r>
          </a:p>
          <a:p>
            <a:pPr algn="just"/>
            <a:r>
              <a:rPr lang="cs-CZ" sz="2400" b="1" i="1" dirty="0" smtClean="0">
                <a:solidFill>
                  <a:srgbClr val="161616"/>
                </a:solidFill>
              </a:rPr>
              <a:t>nora</a:t>
            </a:r>
            <a:r>
              <a:rPr lang="cs-CZ" sz="2400" dirty="0" smtClean="0">
                <a:solidFill>
                  <a:srgbClr val="161616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cs-CZ" sz="2400" b="1" dirty="0" smtClean="0">
                <a:solidFill>
                  <a:srgbClr val="161616"/>
                </a:solidFill>
              </a:rPr>
              <a:t>liška </a:t>
            </a:r>
            <a:r>
              <a:rPr lang="cs-CZ" sz="2400" dirty="0" smtClean="0">
                <a:solidFill>
                  <a:srgbClr val="161616"/>
                </a:solidFill>
              </a:rPr>
              <a:t>(zbytky kořisti před norou); </a:t>
            </a:r>
            <a:r>
              <a:rPr lang="cs-CZ" sz="2400" b="1" dirty="0" smtClean="0">
                <a:solidFill>
                  <a:srgbClr val="161616"/>
                </a:solidFill>
              </a:rPr>
              <a:t>jezevec</a:t>
            </a:r>
            <a:r>
              <a:rPr lang="cs-CZ" sz="2400" dirty="0" smtClean="0">
                <a:solidFill>
                  <a:srgbClr val="161616"/>
                </a:solidFill>
              </a:rPr>
              <a:t> (vyjezděná nora, pořádek); </a:t>
            </a:r>
            <a:r>
              <a:rPr lang="cs-CZ" sz="2400" b="1" dirty="0" smtClean="0">
                <a:solidFill>
                  <a:srgbClr val="161616"/>
                </a:solidFill>
              </a:rPr>
              <a:t>králík</a:t>
            </a:r>
            <a:r>
              <a:rPr lang="cs-CZ" sz="2400" dirty="0" smtClean="0">
                <a:solidFill>
                  <a:srgbClr val="161616"/>
                </a:solidFill>
              </a:rPr>
              <a:t> (žije v koloniích, suché písčité svahy)</a:t>
            </a:r>
          </a:p>
          <a:p>
            <a:pPr algn="just">
              <a:buFontTx/>
              <a:buChar char="-"/>
            </a:pPr>
            <a:r>
              <a:rPr lang="cs-CZ" sz="2400" b="1" dirty="0" smtClean="0">
                <a:solidFill>
                  <a:srgbClr val="161616"/>
                </a:solidFill>
              </a:rPr>
              <a:t>vlha pestrá, břehule říční, ledňáček </a:t>
            </a:r>
            <a:r>
              <a:rPr lang="cs-CZ" sz="2400" dirty="0" smtClean="0">
                <a:solidFill>
                  <a:srgbClr val="161616"/>
                </a:solidFill>
              </a:rPr>
              <a:t>(v době hnízdění žije v koloniích; hnízdo pod zemí – spraše – hlinité a písčité břehy; noru vyhrabávají zobákem a stojáčky; vajíčka kladou na holou zem; později pod mláďaty zbytky potravy)</a:t>
            </a:r>
          </a:p>
        </p:txBody>
      </p:sp>
      <p:pic>
        <p:nvPicPr>
          <p:cNvPr id="18434" name="Obrázek 4" descr="P20107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7613"/>
            <a:ext cx="41433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Obrázek 3" descr="DSC_02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0"/>
            <a:ext cx="45894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Sociální zařízení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29600" cy="5786437"/>
          </a:xfrm>
        </p:spPr>
        <p:txBody>
          <a:bodyPr/>
          <a:lstStyle/>
          <a:p>
            <a:pPr algn="just">
              <a:buFontTx/>
              <a:buNone/>
            </a:pPr>
            <a:r>
              <a:rPr lang="cs-CZ" sz="2400" smtClean="0"/>
              <a:t>Místa, kde zvěř pečuje o svou hygienu.</a:t>
            </a:r>
          </a:p>
          <a:p>
            <a:pPr algn="just"/>
            <a:r>
              <a:rPr lang="cs-CZ" sz="2400" b="1" smtClean="0"/>
              <a:t>popeliště</a:t>
            </a:r>
            <a:r>
              <a:rPr lang="cs-CZ" sz="2400" smtClean="0"/>
              <a:t>: prachová či písková lázeň hlavně u hrabavých; popelení typické hlavně u hrabavých</a:t>
            </a:r>
          </a:p>
          <a:p>
            <a:pPr algn="just"/>
            <a:r>
              <a:rPr lang="cs-CZ" sz="2400" b="1" smtClean="0"/>
              <a:t>kaliště</a:t>
            </a:r>
            <a:r>
              <a:rPr lang="cs-CZ" sz="2400" smtClean="0"/>
              <a:t>: </a:t>
            </a:r>
            <a:r>
              <a:rPr lang="cs-CZ" sz="2400" b="1" i="1" smtClean="0"/>
              <a:t>jelen, divočák</a:t>
            </a:r>
            <a:r>
              <a:rPr lang="cs-CZ" sz="2400" smtClean="0"/>
              <a:t> – bahnitá lázeň pro zbavení se parazitů, staré srsti</a:t>
            </a:r>
          </a:p>
          <a:p>
            <a:pPr algn="just"/>
            <a:r>
              <a:rPr lang="cs-CZ" sz="2400" b="1" smtClean="0"/>
              <a:t>drbiště</a:t>
            </a:r>
            <a:r>
              <a:rPr lang="cs-CZ" sz="2400" smtClean="0"/>
              <a:t>: drbací stromy – po bahnité lázni se zvěř (jelen, divočák) tře o kůru stromů; stromy s hrubší kůrou (upřednostní vtroušenou BO)</a:t>
            </a:r>
          </a:p>
          <a:p>
            <a:pPr algn="just"/>
            <a:r>
              <a:rPr lang="cs-CZ" sz="2400" b="1" i="1" smtClean="0"/>
              <a:t>malovánky</a:t>
            </a:r>
            <a:r>
              <a:rPr lang="cs-CZ" sz="2400" smtClean="0"/>
              <a:t> – následek drbání o stromy</a:t>
            </a:r>
          </a:p>
          <a:p>
            <a:pPr algn="just">
              <a:buFontTx/>
              <a:buNone/>
            </a:pPr>
            <a:r>
              <a:rPr lang="cs-CZ" sz="2400" smtClean="0"/>
              <a:t>    - jelen do výšky 2 m, divočák do výšky 1 m</a:t>
            </a:r>
          </a:p>
          <a:p>
            <a:pPr algn="just"/>
            <a:r>
              <a:rPr lang="cs-CZ" sz="2400" b="1" smtClean="0"/>
              <a:t>hladina rybníka</a:t>
            </a:r>
            <a:r>
              <a:rPr lang="cs-CZ" sz="2400" smtClean="0"/>
              <a:t>: </a:t>
            </a:r>
            <a:r>
              <a:rPr lang="cs-CZ" sz="2400" b="1" i="1" smtClean="0"/>
              <a:t>kachny</a:t>
            </a:r>
            <a:r>
              <a:rPr lang="cs-CZ" sz="2400" smtClean="0"/>
              <a:t> – koupání, ždímání peří, promaštění tukem z kostrční žlázy </a:t>
            </a:r>
          </a:p>
          <a:p>
            <a:pPr algn="just"/>
            <a:r>
              <a:rPr lang="cs-CZ" sz="2400" b="1" smtClean="0"/>
              <a:t>mraveniště</a:t>
            </a:r>
            <a:r>
              <a:rPr lang="cs-CZ" sz="2400" smtClean="0"/>
              <a:t>: </a:t>
            </a:r>
            <a:r>
              <a:rPr lang="cs-CZ" sz="2400" b="1" i="1" smtClean="0"/>
              <a:t>sojka</a:t>
            </a:r>
            <a:r>
              <a:rPr lang="cs-CZ" sz="2400" i="1" smtClean="0"/>
              <a:t> </a:t>
            </a:r>
            <a:r>
              <a:rPr lang="cs-CZ" sz="2400" smtClean="0"/>
              <a:t>– potírání peří kyselinou mravenčí proti parazitům; chytá a rozmačká mravence v zobáku</a:t>
            </a:r>
          </a:p>
        </p:txBody>
      </p:sp>
      <p:pic>
        <p:nvPicPr>
          <p:cNvPr id="19458" name="Obrázek 4" descr="DSC_11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rázek 3" descr="P10109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947988"/>
            <a:ext cx="52149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 pachová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5214937"/>
          </a:xfrm>
        </p:spPr>
        <p:txBody>
          <a:bodyPr/>
          <a:lstStyle/>
          <a:p>
            <a:r>
              <a:rPr lang="cs-CZ" sz="2400" b="1" smtClean="0"/>
              <a:t>říje </a:t>
            </a:r>
            <a:r>
              <a:rPr lang="cs-CZ" sz="2400" smtClean="0"/>
              <a:t>– charakteristický pach jelen, daněk, muflon = </a:t>
            </a:r>
            <a:r>
              <a:rPr lang="cs-CZ" sz="2400" b="1" i="1" smtClean="0"/>
              <a:t>PRK</a:t>
            </a:r>
            <a:r>
              <a:rPr lang="cs-CZ" sz="2400" smtClean="0"/>
              <a:t> </a:t>
            </a:r>
          </a:p>
          <a:p>
            <a:r>
              <a:rPr lang="cs-CZ" sz="2400" smtClean="0"/>
              <a:t>rozeznatelné čichem – liška, jelen, divočák, tchoř</a:t>
            </a:r>
          </a:p>
          <a:p>
            <a:r>
              <a:rPr lang="cs-CZ" sz="2400" smtClean="0"/>
              <a:t>značení teritoria – umístění pachových žláz na těle zvěře + charakteristický název (čelní žlázy, patní – srnec, mezi prsty – liška, fialka, fíky)</a:t>
            </a:r>
          </a:p>
        </p:txBody>
      </p:sp>
      <p:pic>
        <p:nvPicPr>
          <p:cNvPr id="20484" name="Obrázek 3" descr="DSC_11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702050"/>
            <a:ext cx="47148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 zvuková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5214937"/>
          </a:xfrm>
        </p:spPr>
        <p:txBody>
          <a:bodyPr/>
          <a:lstStyle/>
          <a:p>
            <a:pPr algn="just"/>
            <a:r>
              <a:rPr lang="cs-CZ" sz="2400" b="1" smtClean="0"/>
              <a:t>říje</a:t>
            </a:r>
            <a:r>
              <a:rPr lang="cs-CZ" sz="2400" smtClean="0"/>
              <a:t> – vysoká (troubení), srnčí (pískání srny, supění srnce), daňčí (rochání)</a:t>
            </a:r>
          </a:p>
          <a:p>
            <a:pPr algn="just"/>
            <a:r>
              <a:rPr lang="cs-CZ" sz="2400" b="1" smtClean="0"/>
              <a:t>tok</a:t>
            </a:r>
            <a:r>
              <a:rPr lang="cs-CZ" sz="2400" smtClean="0"/>
              <a:t> – tetřev (klepání (pukání), trylek, výlusk, broušení); tetřívek (zaškrtnutí, pšoukání, bublání)</a:t>
            </a:r>
          </a:p>
          <a:p>
            <a:pPr algn="just"/>
            <a:r>
              <a:rPr lang="cs-CZ" sz="2400" b="1" smtClean="0"/>
              <a:t>zrazená zvěř</a:t>
            </a:r>
            <a:r>
              <a:rPr lang="cs-CZ" sz="2400" smtClean="0"/>
              <a:t> –srnec (bekání) </a:t>
            </a:r>
          </a:p>
          <a:p>
            <a:pPr algn="just"/>
            <a:r>
              <a:rPr lang="cs-CZ" sz="2400" b="1" smtClean="0"/>
              <a:t>hlas kořisti, poraněná zvěř</a:t>
            </a:r>
            <a:r>
              <a:rPr lang="cs-CZ" sz="2400" smtClean="0"/>
              <a:t> – vřeštění u zajíce </a:t>
            </a:r>
          </a:p>
          <a:p>
            <a:pPr algn="just"/>
            <a:r>
              <a:rPr lang="cs-CZ" sz="2400" b="1" smtClean="0"/>
              <a:t>obhajoba teritoria</a:t>
            </a:r>
            <a:r>
              <a:rPr lang="cs-CZ" sz="2400" smtClean="0"/>
              <a:t> – kodrcání, čiříkání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Stopoznalství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smtClean="0"/>
              <a:t>pravěký člověk = lovec, dokonalá znalost zvyků zvěře a také anatomické stavby živočichů, které lovil, aby ji mohl rozpoznat, vystopovat a ulovit. Musel to být člověk neobyčejně vynalézavý, aby dokázal ulovit živočichy velikosti medvěda nebo mamuta primitivními nástroji. (jámy, pasti – srázy skal, propasti…)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 optická</a:t>
            </a:r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5214937"/>
          </a:xfrm>
        </p:spPr>
        <p:txBody>
          <a:bodyPr/>
          <a:lstStyle/>
          <a:p>
            <a:pPr algn="just"/>
            <a:r>
              <a:rPr lang="cs-CZ" sz="2400" b="1" dirty="0" err="1" smtClean="0"/>
              <a:t>hrabánky</a:t>
            </a:r>
            <a:r>
              <a:rPr lang="cs-CZ" sz="2400" dirty="0" smtClean="0"/>
              <a:t> – značení teritoria srnčí zvěří</a:t>
            </a:r>
          </a:p>
          <a:p>
            <a:pPr algn="just"/>
            <a:r>
              <a:rPr lang="cs-CZ" sz="2400" b="1" dirty="0" smtClean="0"/>
              <a:t>buchtování</a:t>
            </a:r>
            <a:r>
              <a:rPr lang="cs-CZ" sz="2400" dirty="0" smtClean="0"/>
              <a:t> (rytí) – známky po hledání potravy černou zvěří</a:t>
            </a:r>
          </a:p>
          <a:p>
            <a:pPr algn="just"/>
            <a:r>
              <a:rPr lang="cs-CZ" sz="2400" b="1" dirty="0" smtClean="0"/>
              <a:t>vytloukání</a:t>
            </a:r>
            <a:r>
              <a:rPr lang="cs-CZ" sz="2400" dirty="0" smtClean="0"/>
              <a:t> (vystruhování) – zbavování se lýčí z paroží o větvičky stromů</a:t>
            </a:r>
          </a:p>
          <a:p>
            <a:pPr algn="just"/>
            <a:r>
              <a:rPr lang="cs-CZ" sz="2400" b="1" dirty="0" smtClean="0"/>
              <a:t>nebeská znamení</a:t>
            </a:r>
            <a:r>
              <a:rPr lang="cs-CZ" sz="2400" dirty="0" smtClean="0"/>
              <a:t> – parožím způsobené známky pohybu a pobytu jelena (nad zemí = zalomené větve, obrácené větve a větvičky, oděrky dřevin)</a:t>
            </a:r>
          </a:p>
          <a:p>
            <a:pPr algn="just"/>
            <a:r>
              <a:rPr lang="cs-CZ" sz="2400" b="1" dirty="0" smtClean="0"/>
              <a:t>loupání - </a:t>
            </a:r>
            <a:r>
              <a:rPr lang="cs-CZ" sz="2400" dirty="0" smtClean="0"/>
              <a:t>letní= vegetační doba, kůra v pruzích (vysoká, daňčí, mufloní) </a:t>
            </a:r>
          </a:p>
          <a:p>
            <a:pPr algn="just"/>
            <a:r>
              <a:rPr lang="cs-CZ" sz="2400" b="1" dirty="0" smtClean="0"/>
              <a:t>ohryz</a:t>
            </a:r>
            <a:r>
              <a:rPr lang="cs-CZ" sz="2400" dirty="0" smtClean="0"/>
              <a:t> - zimní </a:t>
            </a:r>
          </a:p>
          <a:p>
            <a:pPr algn="just"/>
            <a:r>
              <a:rPr lang="cs-CZ" sz="2400" b="1" dirty="0" smtClean="0"/>
              <a:t>okus</a:t>
            </a:r>
            <a:r>
              <a:rPr lang="cs-CZ" sz="2400" dirty="0" smtClean="0"/>
              <a:t> – spárkatá</a:t>
            </a:r>
          </a:p>
        </p:txBody>
      </p:sp>
      <p:pic>
        <p:nvPicPr>
          <p:cNvPr id="22530" name="Obrázek 6" descr="DSC_00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Obrázek 5" descr="P10108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257175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rázek 4" descr="DSC_02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56562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3" descr="DSC_118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336925"/>
            <a:ext cx="235743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rostlinné potravy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5214937"/>
          </a:xfrm>
        </p:spPr>
        <p:txBody>
          <a:bodyPr/>
          <a:lstStyle/>
          <a:p>
            <a:pPr algn="just"/>
            <a:r>
              <a:rPr lang="cs-CZ" sz="2400" b="1" smtClean="0"/>
              <a:t>hlodavci + zajícovití</a:t>
            </a:r>
            <a:r>
              <a:rPr lang="cs-CZ" sz="2400" smtClean="0"/>
              <a:t>: ukouslá plocha je hladká, jako po noži, zůstává úzký neohlodaný proužek kůry v rýze mezi řezáky i v rýze po vroubku na řezácích; vzniká dojem, že kůru ohryzal savec se 4 řezáky.  </a:t>
            </a:r>
          </a:p>
          <a:p>
            <a:pPr algn="just"/>
            <a:r>
              <a:rPr lang="cs-CZ" sz="2400" b="1" smtClean="0"/>
              <a:t>bobr evropský</a:t>
            </a:r>
            <a:r>
              <a:rPr lang="cs-CZ" sz="2400" smtClean="0"/>
              <a:t>: rostliny, kůra stromů (v zimě jen kůra stromů); přehryzání stromů = bobří hráze,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b="1" smtClean="0"/>
              <a:t> </a:t>
            </a:r>
            <a:r>
              <a:rPr lang="cs-CZ" sz="2400" smtClean="0"/>
              <a:t>stromů 40 – 50 cm, otisk zubů; požerek tvaru přesýpacích hodin, požerek ve výšce 50 cm </a:t>
            </a:r>
          </a:p>
        </p:txBody>
      </p:sp>
      <p:pic>
        <p:nvPicPr>
          <p:cNvPr id="23554" name="Obrázek 5" descr="P10106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87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brázek 3" descr="P10106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88" y="4000500"/>
            <a:ext cx="380841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rostlinné potravy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5214937"/>
          </a:xfrm>
        </p:spPr>
        <p:txBody>
          <a:bodyPr/>
          <a:lstStyle/>
          <a:p>
            <a:pPr algn="just"/>
            <a:r>
              <a:rPr lang="cs-CZ" sz="2400" b="1" smtClean="0"/>
              <a:t>hryzec vodní</a:t>
            </a:r>
            <a:r>
              <a:rPr lang="cs-CZ" sz="2400" smtClean="0"/>
              <a:t>: ohlodává kůru kořenů, často kořeny přehlodá – vývrat stromku; neumí šplhat, požerky do 20 cm od země; kmen ohlodán po obvodu až na dřevo</a:t>
            </a:r>
          </a:p>
          <a:p>
            <a:pPr algn="just"/>
            <a:r>
              <a:rPr lang="cs-CZ" sz="2400" b="1" smtClean="0"/>
              <a:t>norník rudý</a:t>
            </a:r>
            <a:r>
              <a:rPr lang="cs-CZ" sz="2400" smtClean="0"/>
              <a:t>: umí šplhat až do přeslenů větví, které ohlodá na dřevo, otisk zubů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rostlinné potravy</a:t>
            </a:r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47831" cy="5429250"/>
          </a:xfrm>
        </p:spPr>
        <p:txBody>
          <a:bodyPr/>
          <a:lstStyle/>
          <a:p>
            <a:pPr algn="just"/>
            <a:r>
              <a:rPr lang="cs-CZ" sz="2400" b="1" i="1" dirty="0" smtClean="0"/>
              <a:t>loupání</a:t>
            </a:r>
            <a:r>
              <a:rPr lang="cs-CZ" sz="2400" dirty="0" smtClean="0"/>
              <a:t>: loupání kůry – jelen, daněk, muflon</a:t>
            </a:r>
          </a:p>
          <a:p>
            <a:pPr algn="just">
              <a:buFontTx/>
              <a:buChar char="-"/>
            </a:pPr>
            <a:r>
              <a:rPr lang="cs-CZ" sz="2400" b="1" i="1" dirty="0" smtClean="0"/>
              <a:t>zimní (ohryz)</a:t>
            </a:r>
            <a:r>
              <a:rPr lang="cs-CZ" sz="2400" dirty="0" smtClean="0"/>
              <a:t> – neproudí míza, kůra se nedá odtrhnout v pásech</a:t>
            </a:r>
          </a:p>
          <a:p>
            <a:pPr algn="just">
              <a:buFontTx/>
              <a:buChar char="-"/>
            </a:pPr>
            <a:r>
              <a:rPr lang="cs-CZ" sz="2400" b="1" i="1" dirty="0" smtClean="0"/>
              <a:t>letní</a:t>
            </a:r>
            <a:r>
              <a:rPr lang="cs-CZ" sz="2400" dirty="0" smtClean="0"/>
              <a:t> – během vegetačního období, kůra loupána v pásech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řezáky ve spodní čelisti je nahryznuta kůra, uchopí a utrhnou; nedostatek Ca, P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ohryz kořenových náběhů – hlavně zvěř mufloní </a:t>
            </a:r>
          </a:p>
          <a:p>
            <a:pPr algn="just"/>
            <a:r>
              <a:rPr lang="cs-CZ" sz="2400" b="1" i="1" dirty="0" smtClean="0"/>
              <a:t>okus</a:t>
            </a:r>
            <a:r>
              <a:rPr lang="cs-CZ" sz="2400" dirty="0" smtClean="0"/>
              <a:t>: jelenovití, </a:t>
            </a:r>
            <a:r>
              <a:rPr lang="cs-CZ" sz="2400" dirty="0" err="1" smtClean="0"/>
              <a:t>zajícovití</a:t>
            </a:r>
            <a:endParaRPr lang="cs-CZ" sz="2400" dirty="0" smtClean="0"/>
          </a:p>
          <a:p>
            <a:pPr algn="just">
              <a:buFontTx/>
              <a:buChar char="-"/>
            </a:pPr>
            <a:r>
              <a:rPr lang="cs-CZ" sz="2400" dirty="0" smtClean="0"/>
              <a:t>okus pupenů (terminálních, bočních) </a:t>
            </a:r>
            <a:r>
              <a:rPr lang="cs-CZ" sz="2400" dirty="0" err="1" smtClean="0"/>
              <a:t>jehlič</a:t>
            </a:r>
            <a:r>
              <a:rPr lang="cs-CZ" sz="2400" dirty="0" smtClean="0"/>
              <a:t>. a listnatých stromů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okus mladých výhonků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pravidelný okus stromků = zakrnělý tvar</a:t>
            </a:r>
          </a:p>
        </p:txBody>
      </p:sp>
      <p:pic>
        <p:nvPicPr>
          <p:cNvPr id="25605" name="Obrázek 4" descr="DSC_11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Obrázek 5" descr="DSC_00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3571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Obrázek 7" descr="DSC_00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33575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3" descr="P101013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2381250"/>
            <a:ext cx="33496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Obrázek 6" descr="P101033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3714750"/>
            <a:ext cx="22082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rostlinné potravy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429250"/>
          </a:xfrm>
        </p:spPr>
        <p:txBody>
          <a:bodyPr/>
          <a:lstStyle/>
          <a:p>
            <a:pPr algn="just"/>
            <a:r>
              <a:rPr lang="cs-CZ" sz="2400" b="1" smtClean="0"/>
              <a:t>různé způsoby konzumace šišek</a:t>
            </a:r>
            <a:r>
              <a:rPr lang="cs-CZ" sz="2400" smtClean="0"/>
              <a:t> </a:t>
            </a:r>
            <a:r>
              <a:rPr lang="cs-CZ" sz="2400" b="1" smtClean="0"/>
              <a:t> </a:t>
            </a:r>
          </a:p>
          <a:p>
            <a:pPr algn="just">
              <a:buFontTx/>
              <a:buChar char="-"/>
            </a:pPr>
            <a:r>
              <a:rPr lang="cs-CZ" sz="2400" b="1" smtClean="0"/>
              <a:t>veverka</a:t>
            </a:r>
            <a:r>
              <a:rPr lang="cs-CZ" sz="2400" smtClean="0"/>
              <a:t>: šupiny odtrhne, na špičce zachovány, ohlodaná šiška chlupatá, ježatá</a:t>
            </a:r>
          </a:p>
          <a:p>
            <a:pPr algn="just">
              <a:buFontTx/>
              <a:buChar char="-"/>
            </a:pPr>
            <a:r>
              <a:rPr lang="cs-CZ" sz="2400" b="1" smtClean="0"/>
              <a:t>norníci, myšice</a:t>
            </a:r>
            <a:r>
              <a:rPr lang="cs-CZ" sz="2400" smtClean="0"/>
              <a:t>: šupiny překousány, na špičce zachovány, stvol hladký</a:t>
            </a:r>
          </a:p>
          <a:p>
            <a:pPr algn="just">
              <a:buFontTx/>
              <a:buChar char="-"/>
            </a:pPr>
            <a:r>
              <a:rPr lang="cs-CZ" sz="2400" b="1" smtClean="0"/>
              <a:t>křivka</a:t>
            </a:r>
            <a:r>
              <a:rPr lang="cs-CZ" sz="2400" smtClean="0"/>
              <a:t>: šupiny přeštípne zobákem podélně (rozkrojí)</a:t>
            </a:r>
          </a:p>
          <a:p>
            <a:pPr algn="just">
              <a:buFontTx/>
              <a:buChar char="-"/>
            </a:pPr>
            <a:r>
              <a:rPr lang="cs-CZ" sz="2400" b="1" smtClean="0"/>
              <a:t>datlovití</a:t>
            </a:r>
            <a:r>
              <a:rPr lang="cs-CZ" sz="2400" smtClean="0"/>
              <a:t>: otvory ve stromech, třískovité; jadérko vyklovnou zpod šupiny</a:t>
            </a:r>
          </a:p>
        </p:txBody>
      </p:sp>
      <p:pic>
        <p:nvPicPr>
          <p:cNvPr id="26626" name="Obrázek 3" descr="DSC_11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224213"/>
            <a:ext cx="542925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rostlinné potravy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429250"/>
          </a:xfrm>
        </p:spPr>
        <p:txBody>
          <a:bodyPr/>
          <a:lstStyle/>
          <a:p>
            <a:pPr algn="just"/>
            <a:r>
              <a:rPr lang="cs-CZ" sz="2400" b="1" smtClean="0"/>
              <a:t>konzumace oříšků </a:t>
            </a:r>
          </a:p>
          <a:p>
            <a:pPr algn="just">
              <a:buFontTx/>
              <a:buChar char="-"/>
            </a:pPr>
            <a:r>
              <a:rPr lang="cs-CZ" sz="2400" b="1" smtClean="0"/>
              <a:t>veverka</a:t>
            </a:r>
            <a:r>
              <a:rPr lang="cs-CZ" sz="2400" smtClean="0"/>
              <a:t>: na špičce vyhlodá díru, zaklesne spodní řezáky, přední zapře o skořápku; potravu zahrabává do země, často ji nenajde – přirozená obnova</a:t>
            </a:r>
          </a:p>
          <a:p>
            <a:pPr algn="just">
              <a:buFontTx/>
              <a:buChar char="-"/>
            </a:pPr>
            <a:r>
              <a:rPr lang="cs-CZ" sz="2400" b="1" smtClean="0"/>
              <a:t>hraboši a myši</a:t>
            </a:r>
            <a:r>
              <a:rPr lang="cs-CZ" sz="2400" smtClean="0"/>
              <a:t>: na tupém konci otvor, řezáky dolní čelisti vsune do otvoru</a:t>
            </a:r>
          </a:p>
          <a:p>
            <a:pPr algn="just">
              <a:buFontTx/>
              <a:buChar char="-"/>
            </a:pPr>
            <a:r>
              <a:rPr lang="cs-CZ" sz="2400" b="1" smtClean="0"/>
              <a:t>ptáci</a:t>
            </a:r>
            <a:r>
              <a:rPr lang="cs-CZ" sz="2400" smtClean="0"/>
              <a:t>: rozklování skořápky, vybírají jádro zobákem  </a:t>
            </a:r>
          </a:p>
          <a:p>
            <a:pPr algn="just">
              <a:buFontTx/>
              <a:buChar char="-"/>
            </a:pPr>
            <a:r>
              <a:rPr lang="cs-CZ" sz="2400" b="1" smtClean="0"/>
              <a:t>datlovití</a:t>
            </a:r>
            <a:r>
              <a:rPr lang="cs-CZ" sz="2400" smtClean="0"/>
              <a:t>: zasadí ořech do štěrbiny stromu a zpracují ho = </a:t>
            </a:r>
            <a:r>
              <a:rPr lang="cs-CZ" sz="2400" b="1" i="1" smtClean="0"/>
              <a:t>kovárny</a:t>
            </a:r>
            <a:r>
              <a:rPr lang="cs-CZ" sz="2400" smtClean="0"/>
              <a:t>;</a:t>
            </a:r>
            <a:r>
              <a:rPr lang="cs-CZ" sz="2400" b="1" i="1" smtClean="0"/>
              <a:t> </a:t>
            </a:r>
            <a:r>
              <a:rPr lang="cs-CZ" sz="2400" smtClean="0"/>
              <a:t>nový ořech přidrží mezi hrudí a stromem než vyhodí starý ořech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rostlinné potravy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429250"/>
          </a:xfrm>
        </p:spPr>
        <p:txBody>
          <a:bodyPr/>
          <a:lstStyle/>
          <a:p>
            <a:pPr algn="just"/>
            <a:r>
              <a:rPr lang="cs-CZ" sz="2400" b="1" smtClean="0"/>
              <a:t>konzumace řepy</a:t>
            </a:r>
            <a:r>
              <a:rPr lang="cs-CZ" sz="2400" smtClean="0"/>
              <a:t>: </a:t>
            </a:r>
          </a:p>
          <a:p>
            <a:pPr algn="just">
              <a:buFontTx/>
              <a:buChar char="-"/>
            </a:pPr>
            <a:r>
              <a:rPr lang="cs-CZ" sz="2400" b="1" smtClean="0"/>
              <a:t>jelen</a:t>
            </a:r>
            <a:r>
              <a:rPr lang="cs-CZ" sz="2400" smtClean="0"/>
              <a:t>: jen nadzemní část těsně pod listy; mladou vytáhne celou</a:t>
            </a:r>
          </a:p>
          <a:p>
            <a:pPr algn="just">
              <a:buFontTx/>
              <a:buChar char="-"/>
            </a:pPr>
            <a:r>
              <a:rPr lang="cs-CZ" sz="2400" b="1" smtClean="0"/>
              <a:t>zajíc</a:t>
            </a:r>
            <a:r>
              <a:rPr lang="cs-CZ" sz="2400" smtClean="0"/>
              <a:t>: viz. výše</a:t>
            </a:r>
          </a:p>
          <a:p>
            <a:pPr algn="just">
              <a:buFontTx/>
              <a:buChar char="-"/>
            </a:pPr>
            <a:r>
              <a:rPr lang="cs-CZ" sz="2400" b="1" smtClean="0"/>
              <a:t>černá zvěř</a:t>
            </a:r>
            <a:r>
              <a:rPr lang="cs-CZ" sz="2400" smtClean="0"/>
              <a:t>: vyrývání potravy (řepa, červi, myši, houby, bukvice, žaludy)</a:t>
            </a:r>
          </a:p>
          <a:p>
            <a:pPr algn="just">
              <a:buFontTx/>
              <a:buChar char="-"/>
            </a:pPr>
            <a:r>
              <a:rPr lang="cs-CZ" sz="2400" b="1" smtClean="0"/>
              <a:t>hraboš</a:t>
            </a:r>
            <a:r>
              <a:rPr lang="cs-CZ" sz="2400" smtClean="0"/>
              <a:t>: ohlodá podzemní část</a:t>
            </a:r>
          </a:p>
        </p:txBody>
      </p:sp>
      <p:pic>
        <p:nvPicPr>
          <p:cNvPr id="28675" name="Obrázek 3" descr="P10107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331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Obrázek 4" descr="P10109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190750"/>
            <a:ext cx="34925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 descr="poikus 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513" y="4065588"/>
            <a:ext cx="364648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živočišné potravy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429250"/>
          </a:xfrm>
        </p:spPr>
        <p:txBody>
          <a:bodyPr/>
          <a:lstStyle/>
          <a:p>
            <a:pPr algn="just"/>
            <a:r>
              <a:rPr lang="cs-CZ" sz="2400" b="1" smtClean="0"/>
              <a:t>ondatra</a:t>
            </a:r>
            <a:r>
              <a:rPr lang="cs-CZ" sz="2400" smtClean="0"/>
              <a:t>: převažuje rostlinná potrava; masitá – loví raky, škeble rybniční (otevření páčivým pohybem řezáky)</a:t>
            </a:r>
          </a:p>
          <a:p>
            <a:pPr algn="just"/>
            <a:r>
              <a:rPr lang="cs-CZ" sz="2400" b="1" smtClean="0"/>
              <a:t>vydra</a:t>
            </a:r>
            <a:r>
              <a:rPr lang="cs-CZ" sz="2400" smtClean="0"/>
              <a:t>:</a:t>
            </a:r>
            <a:r>
              <a:rPr lang="cs-CZ" sz="2400" b="1" smtClean="0"/>
              <a:t> </a:t>
            </a:r>
            <a:r>
              <a:rPr lang="cs-CZ" sz="2400" smtClean="0"/>
              <a:t>loví ryby, načíná od hlavy, na kameni, břehu zanechává ocas nebo velké kosti</a:t>
            </a:r>
          </a:p>
          <a:p>
            <a:pPr algn="just"/>
            <a:r>
              <a:rPr lang="cs-CZ" sz="2400" b="1" smtClean="0"/>
              <a:t>šelmy při lovu ptáků</a:t>
            </a:r>
            <a:r>
              <a:rPr lang="cs-CZ" sz="2400" smtClean="0"/>
              <a:t>: pera z ocasu a křídel překousána, roztřepená horní část ostnu, dolní část ostnu zůstane v kůži kořisti</a:t>
            </a:r>
          </a:p>
          <a:p>
            <a:pPr algn="just"/>
            <a:r>
              <a:rPr lang="cs-CZ" sz="2400" b="1" smtClean="0"/>
              <a:t>dravci při lovu ptáků</a:t>
            </a:r>
            <a:r>
              <a:rPr lang="cs-CZ" sz="2400" smtClean="0"/>
              <a:t>: vytrhána všechna velká pera, dolní část lehce nalomená, na ostnu zřetelné rýhy po zobáku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živočišné potravy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429250"/>
          </a:xfrm>
        </p:spPr>
        <p:txBody>
          <a:bodyPr/>
          <a:lstStyle/>
          <a:p>
            <a:pPr algn="just"/>
            <a:r>
              <a:rPr lang="cs-CZ" sz="2400" b="1" smtClean="0"/>
              <a:t>konzumace vajec a ptačích mláďat</a:t>
            </a:r>
            <a:r>
              <a:rPr lang="cs-CZ" sz="2400" smtClean="0"/>
              <a:t>: </a:t>
            </a:r>
          </a:p>
          <a:p>
            <a:pPr algn="just">
              <a:buFontTx/>
              <a:buChar char="-"/>
            </a:pPr>
            <a:r>
              <a:rPr lang="cs-CZ" sz="2400" b="1" smtClean="0"/>
              <a:t>ježek</a:t>
            </a:r>
            <a:r>
              <a:rPr lang="cs-CZ" sz="2400" smtClean="0"/>
              <a:t>:</a:t>
            </a:r>
            <a:r>
              <a:rPr lang="cs-CZ" sz="2400" b="1" smtClean="0"/>
              <a:t> </a:t>
            </a:r>
            <a:r>
              <a:rPr lang="cs-CZ" sz="2400" smtClean="0"/>
              <a:t>schopen zahnat dospělce z hnízda; obsah vajec vylíže jazykem velkým otvorem přímo v hnízdě, potřísní okolí</a:t>
            </a:r>
          </a:p>
          <a:p>
            <a:pPr algn="just">
              <a:buFontTx/>
              <a:buChar char="-"/>
            </a:pPr>
            <a:r>
              <a:rPr lang="cs-CZ" sz="2400" b="1" smtClean="0"/>
              <a:t>šelmy</a:t>
            </a:r>
            <a:r>
              <a:rPr lang="cs-CZ" sz="2400" smtClean="0"/>
              <a:t>: odnáší vejce v tlamě na skrytá místa (</a:t>
            </a:r>
            <a:r>
              <a:rPr lang="cs-CZ" sz="2400" i="1" smtClean="0"/>
              <a:t>liška</a:t>
            </a:r>
            <a:r>
              <a:rPr lang="cs-CZ" sz="2400" smtClean="0"/>
              <a:t> vejce rozmáčkne v tlamě a obsah spolkne; </a:t>
            </a:r>
            <a:r>
              <a:rPr lang="cs-CZ" sz="2400" i="1" smtClean="0"/>
              <a:t>kuny, tchoři</a:t>
            </a:r>
            <a:r>
              <a:rPr lang="cs-CZ" sz="2400" smtClean="0"/>
              <a:t>: zboku vejce zubatý otvor čtvercového tvaru; </a:t>
            </a:r>
            <a:r>
              <a:rPr lang="cs-CZ" sz="2400" i="1" smtClean="0"/>
              <a:t>hranostaj, lasice</a:t>
            </a:r>
            <a:r>
              <a:rPr lang="cs-CZ" sz="2400" smtClean="0"/>
              <a:t> nakusuje vejce na špičkách</a:t>
            </a:r>
          </a:p>
          <a:p>
            <a:pPr algn="just">
              <a:buFontTx/>
              <a:buChar char="-"/>
            </a:pPr>
            <a:r>
              <a:rPr lang="cs-CZ" sz="2400" b="1" smtClean="0"/>
              <a:t>krkavcovití</a:t>
            </a:r>
            <a:r>
              <a:rPr lang="cs-CZ" sz="2400" smtClean="0"/>
              <a:t>: největší plenitelé, malý otvor zboku i na pólech vejce; do otvoru vsunou horní část zobáku, vypijí; často vejce odnáší na tvrdý podklad (tratě, cesty – hodně skořápek)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Stopy po konzumaci živočišné potravy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429250"/>
          </a:xfrm>
        </p:spPr>
        <p:txBody>
          <a:bodyPr/>
          <a:lstStyle/>
          <a:p>
            <a:pPr algn="just"/>
            <a:r>
              <a:rPr lang="cs-CZ" sz="2400" b="1" smtClean="0"/>
              <a:t>lov živé dospělé kořisti: </a:t>
            </a:r>
          </a:p>
          <a:p>
            <a:pPr algn="just">
              <a:buFontTx/>
              <a:buChar char="-"/>
            </a:pPr>
            <a:r>
              <a:rPr lang="cs-CZ" sz="2400" b="1" smtClean="0"/>
              <a:t>dravci</a:t>
            </a:r>
            <a:r>
              <a:rPr lang="cs-CZ" sz="2400" smtClean="0"/>
              <a:t>: lov kořisti silnými prsty s drápy - kořist probodnou; úprava kořisti – delší, tužší pera z ocasu a křídel vytrhána; rovněž srst vyškubána – nemohou ji strávit; konzumace od prsních svalů – vyštipují i kousky hřebene prsní kosti; krahujec odnáší kořist na vytypovaná místa × jestřáb nemá vytypovaná místa      </a:t>
            </a:r>
          </a:p>
          <a:p>
            <a:pPr algn="just"/>
            <a:r>
              <a:rPr lang="cs-CZ" sz="2400" b="1" smtClean="0"/>
              <a:t>ťuhýk</a:t>
            </a:r>
            <a:r>
              <a:rPr lang="cs-CZ" sz="2400" smtClean="0"/>
              <a:t>: nabodávání kořisti na trny – hmyz, hraboše, myši</a:t>
            </a:r>
          </a:p>
          <a:p>
            <a:pPr algn="just"/>
            <a:r>
              <a:rPr lang="cs-CZ" sz="2400" b="1" smtClean="0"/>
              <a:t>žluna zelená</a:t>
            </a:r>
            <a:r>
              <a:rPr lang="cs-CZ" sz="2400" smtClean="0"/>
              <a:t>: vyhrabává mraveniště - chodby</a:t>
            </a:r>
          </a:p>
        </p:txBody>
      </p:sp>
      <p:pic>
        <p:nvPicPr>
          <p:cNvPr id="31746" name="Obrázek 3" descr="DSC_11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175" y="3714750"/>
            <a:ext cx="46958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Stopoznalství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smtClean="0"/>
              <a:t>středověk </a:t>
            </a:r>
          </a:p>
          <a:p>
            <a:pPr algn="just">
              <a:buFontTx/>
              <a:buChar char="-"/>
            </a:pPr>
            <a:r>
              <a:rPr lang="cs-CZ" sz="2400" smtClean="0"/>
              <a:t>jeden z hlavních oborů myslivecké praxe </a:t>
            </a:r>
          </a:p>
          <a:p>
            <a:pPr algn="just">
              <a:buFontTx/>
              <a:buChar char="-"/>
            </a:pPr>
            <a:r>
              <a:rPr lang="cs-CZ" sz="2400" smtClean="0"/>
              <a:t>k určení druhu zvěře, jeho pohlaví, zdravotního stavu, přibližné hmotnosti, věku </a:t>
            </a:r>
          </a:p>
          <a:p>
            <a:pPr algn="just">
              <a:buFontTx/>
              <a:buChar char="-"/>
            </a:pPr>
            <a:r>
              <a:rPr lang="cs-CZ" sz="2400" smtClean="0"/>
              <a:t>k určení jelena potřeboval znát 72 znaků</a:t>
            </a:r>
          </a:p>
          <a:p>
            <a:pPr algn="just"/>
            <a:r>
              <a:rPr lang="cs-CZ" sz="2400" b="1" smtClean="0"/>
              <a:t>použití</a:t>
            </a:r>
            <a:r>
              <a:rPr lang="cs-CZ" sz="2400" smtClean="0"/>
              <a:t>: </a:t>
            </a:r>
            <a:r>
              <a:rPr lang="cs-CZ" sz="2400" u="sng" smtClean="0"/>
              <a:t>parforsní hony, štvanice</a:t>
            </a:r>
          </a:p>
          <a:p>
            <a:pPr algn="just"/>
            <a:r>
              <a:rPr lang="cs-CZ" sz="2400" smtClean="0"/>
              <a:t>Většinou cenné dědictví předávané z otce na syna, zaručovalo stálost zaměstnání u panstva a stálý příjem (dnes indiáni).</a:t>
            </a:r>
          </a:p>
          <a:p>
            <a:pPr algn="just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Trus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643562"/>
          </a:xfrm>
        </p:spPr>
        <p:txBody>
          <a:bodyPr/>
          <a:lstStyle/>
          <a:p>
            <a:pPr algn="just"/>
            <a:r>
              <a:rPr lang="cs-CZ" sz="2400" smtClean="0"/>
              <a:t>často prozradí přítomnost živočichů, o jejichž existenci nemáme v honitbě ponětí</a:t>
            </a:r>
          </a:p>
          <a:p>
            <a:pPr algn="just"/>
            <a:r>
              <a:rPr lang="cs-CZ" sz="2400" smtClean="0"/>
              <a:t>druh zvěře, pohlaví, zdravotní stav</a:t>
            </a:r>
          </a:p>
          <a:p>
            <a:pPr algn="just"/>
            <a:r>
              <a:rPr lang="cs-CZ" sz="2400" smtClean="0"/>
              <a:t>bobky, hrozny, koláče, stříkance, výpraš, smola (šprk), latríny … </a:t>
            </a:r>
          </a:p>
          <a:p>
            <a:pPr algn="just">
              <a:buFontTx/>
              <a:buChar char="-"/>
            </a:pPr>
            <a:r>
              <a:rPr lang="cs-CZ" sz="2400" b="1" i="1" smtClean="0"/>
              <a:t>přežvýkavci</a:t>
            </a:r>
            <a:r>
              <a:rPr lang="cs-CZ" sz="2400" i="1" smtClean="0"/>
              <a:t> </a:t>
            </a:r>
            <a:r>
              <a:rPr lang="cs-CZ" sz="2400" smtClean="0"/>
              <a:t>= trus hojný v přírodě, rostlinná strava je těžce stravitelná, velký odpad, podobný tvar a  zbarvení</a:t>
            </a:r>
          </a:p>
          <a:p>
            <a:pPr algn="just">
              <a:buFontTx/>
              <a:buChar char="-"/>
            </a:pPr>
            <a:r>
              <a:rPr lang="cs-CZ" sz="2400" b="1" i="1" smtClean="0"/>
              <a:t>šelmy</a:t>
            </a:r>
            <a:r>
              <a:rPr lang="cs-CZ" sz="2400" smtClean="0"/>
              <a:t> = masitá strava lehce stravitelná, malý odpad, trus málo častý v přírodě vyvýšená                                     místa – pařezy, kameny, seníky – značení teritoria</a:t>
            </a:r>
          </a:p>
        </p:txBody>
      </p:sp>
      <p:pic>
        <p:nvPicPr>
          <p:cNvPr id="32771" name="Obrázek 6" descr="DSC_11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Obrázek 5" descr="DSC_11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285750"/>
            <a:ext cx="371475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Obrázek 3" descr="P10109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016375"/>
            <a:ext cx="378618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Trus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643562"/>
          </a:xfrm>
        </p:spPr>
        <p:txBody>
          <a:bodyPr/>
          <a:lstStyle/>
          <a:p>
            <a:pPr algn="just"/>
            <a:r>
              <a:rPr lang="cs-CZ" sz="2400" b="1" smtClean="0"/>
              <a:t>zajíc</a:t>
            </a:r>
            <a:r>
              <a:rPr lang="cs-CZ" sz="2400" smtClean="0"/>
              <a:t>: hnědé, zploštělé kuličky s výraznými pozůstatky rostlinné stravy,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smtClean="0"/>
              <a:t> 12 – 18 mm</a:t>
            </a:r>
          </a:p>
          <a:p>
            <a:pPr algn="just">
              <a:buFontTx/>
              <a:buChar char="-"/>
            </a:pPr>
            <a:r>
              <a:rPr lang="cs-CZ" sz="2400" b="1" i="1" smtClean="0"/>
              <a:t>cekotrofie</a:t>
            </a:r>
            <a:r>
              <a:rPr lang="cs-CZ" sz="2400" smtClean="0"/>
              <a:t>: požírání výměšků slepého střeva, na rozdíl od normálního trusu mají cekotrofy vysoký obsah proteinů, vitamínů a bakterií, které usnadní rozklad celulózy; příznivé ovlivnění odolnosti a výživy Znemožnění cekotrofie = vyšší výskyt kokcidiózy!</a:t>
            </a:r>
          </a:p>
          <a:p>
            <a:pPr algn="just"/>
            <a:r>
              <a:rPr lang="cs-CZ" sz="2400" b="1" smtClean="0"/>
              <a:t>králík</a:t>
            </a:r>
            <a:r>
              <a:rPr lang="cs-CZ" sz="2400" smtClean="0"/>
              <a:t>: pravidelně kulovitý, tmavšího až černého zbarvení,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smtClean="0"/>
              <a:t> do 10 mm; v blízkosti nory = </a:t>
            </a:r>
            <a:r>
              <a:rPr lang="cs-CZ" sz="2400" b="1" i="1" smtClean="0"/>
              <a:t>latríny</a:t>
            </a:r>
            <a:endParaRPr lang="cs-CZ" sz="2400" smtClean="0"/>
          </a:p>
        </p:txBody>
      </p:sp>
      <p:pic>
        <p:nvPicPr>
          <p:cNvPr id="33794" name="Obrázek 4" descr="CSC_00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60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Obrázek 3" descr="P101034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Trus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643562"/>
          </a:xfrm>
        </p:spPr>
        <p:txBody>
          <a:bodyPr/>
          <a:lstStyle/>
          <a:p>
            <a:pPr algn="just"/>
            <a:r>
              <a:rPr lang="cs-CZ" sz="2400" b="1" smtClean="0"/>
              <a:t>vysoká</a:t>
            </a:r>
            <a:r>
              <a:rPr lang="cs-CZ" sz="2400" smtClean="0"/>
              <a:t>: častý trus na říjištích a ochozech, kudy putují za potravou; jelen: váleček, jeden konec špičatý, druhý vydutý, délka 20 – 25 mm,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smtClean="0"/>
              <a:t> 13 – 18 mm; laň: váleček, oba konce zašpičatělé, </a:t>
            </a:r>
          </a:p>
          <a:p>
            <a:pPr algn="just"/>
            <a:r>
              <a:rPr lang="cs-CZ" sz="2400" b="1" smtClean="0"/>
              <a:t>daňčí</a:t>
            </a:r>
            <a:r>
              <a:rPr lang="cs-CZ" sz="2400" smtClean="0"/>
              <a:t>: podoba jelena, černý, bobky po dopadu na zem se oddělují; 10 – 15 mm délka,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smtClean="0"/>
              <a:t> 8 – 12 mm</a:t>
            </a:r>
          </a:p>
          <a:p>
            <a:pPr algn="just"/>
            <a:r>
              <a:rPr lang="cs-CZ" sz="2400" b="1" smtClean="0"/>
              <a:t>černá</a:t>
            </a:r>
            <a:r>
              <a:rPr lang="cs-CZ" sz="2400" smtClean="0"/>
              <a:t>: načernalé hrudky nepravidelného tvaru, 10 cm dlouhé,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smtClean="0"/>
              <a:t> 7 cm; po delší době rozpad na velké bobky, šednou</a:t>
            </a:r>
          </a:p>
        </p:txBody>
      </p:sp>
      <p:pic>
        <p:nvPicPr>
          <p:cNvPr id="34818" name="Obrázek 3" descr="CSC_00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005263"/>
            <a:ext cx="25717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Trus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643562"/>
          </a:xfrm>
        </p:spPr>
        <p:txBody>
          <a:bodyPr/>
          <a:lstStyle/>
          <a:p>
            <a:pPr algn="just"/>
            <a:r>
              <a:rPr lang="cs-CZ" sz="2400" b="1" smtClean="0"/>
              <a:t>liška</a:t>
            </a:r>
            <a:r>
              <a:rPr lang="cs-CZ" sz="2400" smtClean="0"/>
              <a:t>: šedý až černý, jeden konec ostrá špička, 5 – 10 cm dlouhý, </a:t>
            </a:r>
            <a:r>
              <a:rPr lang="cs-CZ" sz="2400" smtClean="0">
                <a:sym typeface="Symbol" pitchFamily="18" charset="2"/>
              </a:rPr>
              <a:t></a:t>
            </a:r>
            <a:r>
              <a:rPr lang="cs-CZ" sz="2400" smtClean="0"/>
              <a:t> 2 – 2,5 cm; stářím šedne, bělá, přítomnost srsti, peří, kostí; koncem léta trus: modrý, červený – borůvky, maliny, jeřabiny</a:t>
            </a:r>
          </a:p>
          <a:p>
            <a:pPr algn="just"/>
            <a:r>
              <a:rPr lang="cs-CZ" sz="2400" b="1" smtClean="0"/>
              <a:t>kuny</a:t>
            </a:r>
            <a:r>
              <a:rPr lang="cs-CZ" sz="2400" smtClean="0"/>
              <a:t>: černý, nažloutný – vejce, modrý a červený – lesní plody; spirálovitě stočený, jeden konec špičatý, výrazný zápach, 8-10 cm délka, </a:t>
            </a:r>
            <a:r>
              <a:rPr lang="cs-CZ" sz="2400" smtClean="0">
                <a:sym typeface="Symbol" pitchFamily="18" charset="2"/>
              </a:rPr>
              <a:t></a:t>
            </a:r>
            <a:r>
              <a:rPr lang="cs-CZ" sz="2400" smtClean="0"/>
              <a:t>  1,5 cm</a:t>
            </a:r>
          </a:p>
          <a:p>
            <a:pPr algn="just"/>
            <a:r>
              <a:rPr lang="cs-CZ" sz="2400" b="1" smtClean="0"/>
              <a:t>tchoř, lasice</a:t>
            </a:r>
            <a:r>
              <a:rPr lang="cs-CZ" sz="2400" smtClean="0"/>
              <a:t>: menší, tenčí, provazcovitě stočený</a:t>
            </a:r>
          </a:p>
          <a:p>
            <a:pPr algn="just"/>
            <a:r>
              <a:rPr lang="cs-CZ" sz="2400" b="1" smtClean="0"/>
              <a:t>jezevec</a:t>
            </a:r>
            <a:r>
              <a:rPr lang="cs-CZ" sz="2400" smtClean="0"/>
              <a:t>: podoba liščímu trusu, zbytky hmyzu, tendence se rozlamovat; </a:t>
            </a:r>
            <a:r>
              <a:rPr lang="cs-CZ" sz="2400" i="1" smtClean="0"/>
              <a:t>latríny</a:t>
            </a:r>
            <a:r>
              <a:rPr lang="cs-CZ" sz="2400" smtClean="0"/>
              <a:t> poblíž nory = nezahrabává je</a:t>
            </a:r>
          </a:p>
        </p:txBody>
      </p:sp>
      <p:pic>
        <p:nvPicPr>
          <p:cNvPr id="35842" name="Obrázek 3" descr="P1010731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5" y="2500313"/>
            <a:ext cx="3260725" cy="435768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Trus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229600" cy="5857875"/>
          </a:xfrm>
        </p:spPr>
        <p:txBody>
          <a:bodyPr/>
          <a:lstStyle/>
          <a:p>
            <a:pPr algn="just">
              <a:buFontTx/>
              <a:buNone/>
            </a:pPr>
            <a:r>
              <a:rPr lang="cs-CZ" sz="2400" b="1" dirty="0" smtClean="0"/>
              <a:t>Ptáci</a:t>
            </a:r>
          </a:p>
          <a:p>
            <a:pPr algn="just"/>
            <a:r>
              <a:rPr lang="cs-CZ" sz="2400" b="1" i="1" dirty="0" smtClean="0"/>
              <a:t>masožraví</a:t>
            </a:r>
            <a:r>
              <a:rPr lang="cs-CZ" sz="2400" dirty="0" smtClean="0"/>
              <a:t> 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čáp, dravci, racci, sovy; velmi vodnatý, řídký podoba bílých stříkanců (vápno) = </a:t>
            </a:r>
            <a:r>
              <a:rPr lang="cs-CZ" sz="2400" b="1" i="1" dirty="0" smtClean="0"/>
              <a:t>stříkance </a:t>
            </a:r>
            <a:endParaRPr lang="cs-CZ" sz="2400" dirty="0" smtClean="0"/>
          </a:p>
          <a:p>
            <a:pPr algn="just"/>
            <a:r>
              <a:rPr lang="cs-CZ" sz="2400" b="1" i="1" dirty="0" smtClean="0"/>
              <a:t>býložraví</a:t>
            </a:r>
            <a:r>
              <a:rPr lang="cs-CZ" sz="2400" dirty="0" smtClean="0"/>
              <a:t> 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husa, tetřívek, tetřev, bažant; trus tužší = válečky </a:t>
            </a:r>
          </a:p>
          <a:p>
            <a:pPr algn="just"/>
            <a:r>
              <a:rPr lang="cs-CZ" sz="2400" b="1" dirty="0" smtClean="0"/>
              <a:t>husa</a:t>
            </a:r>
            <a:r>
              <a:rPr lang="cs-CZ" sz="2400" dirty="0" smtClean="0"/>
              <a:t>: nazelenalý (zelené listy), 4-8 cm délka, </a:t>
            </a:r>
            <a:r>
              <a:rPr lang="cs-CZ" sz="2400" dirty="0" smtClean="0">
                <a:sym typeface="Symbol" pitchFamily="18" charset="2"/>
              </a:rPr>
              <a:t></a:t>
            </a:r>
            <a:r>
              <a:rPr lang="cs-CZ" sz="2400" dirty="0" smtClean="0"/>
              <a:t> 1 cm bílá špička (kašovitá moč) na konci trusu, </a:t>
            </a:r>
          </a:p>
          <a:p>
            <a:pPr algn="just"/>
            <a:r>
              <a:rPr lang="cs-CZ" sz="2400" b="1" dirty="0" smtClean="0"/>
              <a:t>tetřívek</a:t>
            </a:r>
            <a:r>
              <a:rPr lang="cs-CZ" sz="2400" dirty="0" smtClean="0"/>
              <a:t>: hnědožlutý, pupeny nebo slupky plodů, rohlíček, 2-4 cm, </a:t>
            </a:r>
            <a:r>
              <a:rPr lang="cs-CZ" sz="2400" dirty="0" smtClean="0">
                <a:sym typeface="Symbol" pitchFamily="18" charset="2"/>
              </a:rPr>
              <a:t></a:t>
            </a:r>
            <a:r>
              <a:rPr lang="cs-CZ" sz="2400" dirty="0" smtClean="0"/>
              <a:t> 8 mm</a:t>
            </a:r>
          </a:p>
          <a:p>
            <a:pPr algn="just"/>
            <a:r>
              <a:rPr lang="cs-CZ" sz="2400" b="1" dirty="0" smtClean="0"/>
              <a:t>tetřev</a:t>
            </a:r>
            <a:r>
              <a:rPr lang="cs-CZ" sz="2400" dirty="0" smtClean="0"/>
              <a:t>: zimní – žlutozelený, jehličí; letní – i slupky plodin pod stromy kde nocoval a krmil se, 5-8 cm, </a:t>
            </a:r>
            <a:r>
              <a:rPr lang="cs-CZ" sz="2400" dirty="0" smtClean="0">
                <a:sym typeface="Symbol" pitchFamily="18" charset="2"/>
              </a:rPr>
              <a:t></a:t>
            </a:r>
            <a:r>
              <a:rPr lang="cs-CZ" sz="2400" dirty="0" smtClean="0"/>
              <a:t> 1 cm </a:t>
            </a:r>
          </a:p>
          <a:p>
            <a:pPr algn="just"/>
            <a:r>
              <a:rPr lang="cs-CZ" sz="2400" b="1" dirty="0" smtClean="0"/>
              <a:t>bažant</a:t>
            </a:r>
            <a:r>
              <a:rPr lang="cs-CZ" sz="2400" dirty="0" smtClean="0"/>
              <a:t>: zkroucený, bílá špička moči, 2 cm, </a:t>
            </a:r>
            <a:r>
              <a:rPr lang="cs-CZ" sz="2400" dirty="0" smtClean="0">
                <a:sym typeface="Symbol" pitchFamily="18" charset="2"/>
              </a:rPr>
              <a:t></a:t>
            </a:r>
            <a:r>
              <a:rPr lang="cs-CZ" sz="2400" dirty="0" smtClean="0"/>
              <a:t> 0,5 cm (menší u koroptve)</a:t>
            </a:r>
          </a:p>
        </p:txBody>
      </p:sp>
      <p:pic>
        <p:nvPicPr>
          <p:cNvPr id="36866" name="Obrázek 3" descr="CSC_0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Vývržky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229600" cy="5857875"/>
          </a:xfrm>
        </p:spPr>
        <p:txBody>
          <a:bodyPr/>
          <a:lstStyle/>
          <a:p>
            <a:pPr algn="just"/>
            <a:r>
              <a:rPr lang="cs-CZ" sz="2400" smtClean="0"/>
              <a:t>čáp, volavka, racek, dravci, sovy, ledňáček, lelek, vlha, havran </a:t>
            </a:r>
          </a:p>
          <a:p>
            <a:pPr algn="just">
              <a:buFontTx/>
              <a:buChar char="-"/>
            </a:pPr>
            <a:r>
              <a:rPr lang="cs-CZ" sz="2400" smtClean="0"/>
              <a:t>zbytky nestrávené kořisti – peří, kosti, srst, drápy, zobák </a:t>
            </a:r>
          </a:p>
          <a:p>
            <a:pPr algn="just">
              <a:buFontTx/>
              <a:buChar char="-"/>
            </a:pPr>
            <a:r>
              <a:rPr lang="cs-CZ" sz="2400" smtClean="0"/>
              <a:t>válečky formované v žaludku</a:t>
            </a:r>
          </a:p>
          <a:p>
            <a:pPr algn="just">
              <a:buFontTx/>
              <a:buChar char="-"/>
            </a:pPr>
            <a:r>
              <a:rPr lang="cs-CZ" sz="2400" smtClean="0"/>
              <a:t>pod stromy, na půdách, staré věže</a:t>
            </a:r>
          </a:p>
          <a:p>
            <a:pPr algn="just"/>
            <a:r>
              <a:rPr lang="cs-CZ" sz="2400" b="1" smtClean="0"/>
              <a:t>sovy</a:t>
            </a:r>
            <a:r>
              <a:rPr lang="cs-CZ" sz="2400" smtClean="0"/>
              <a:t> – zachovalé kosti a lebky</a:t>
            </a:r>
          </a:p>
          <a:p>
            <a:pPr algn="just">
              <a:buFontTx/>
              <a:buChar char="-"/>
            </a:pPr>
            <a:r>
              <a:rPr lang="cs-CZ" sz="2400" b="1" i="1" smtClean="0"/>
              <a:t>výr</a:t>
            </a:r>
            <a:r>
              <a:rPr lang="cs-CZ" sz="2400" smtClean="0"/>
              <a:t>: největší vývržek, 10 cm, </a:t>
            </a:r>
            <a:r>
              <a:rPr lang="cs-CZ" sz="2400" smtClean="0">
                <a:sym typeface="Symbol" pitchFamily="18" charset="2"/>
              </a:rPr>
              <a:t></a:t>
            </a:r>
            <a:r>
              <a:rPr lang="cs-CZ" sz="2400" smtClean="0"/>
              <a:t> 4 cm</a:t>
            </a:r>
          </a:p>
          <a:p>
            <a:pPr algn="just">
              <a:buFontTx/>
              <a:buChar char="-"/>
            </a:pPr>
            <a:r>
              <a:rPr lang="cs-CZ" sz="2400" b="1" i="1" smtClean="0"/>
              <a:t>sýček</a:t>
            </a:r>
            <a:r>
              <a:rPr lang="cs-CZ" sz="2400" smtClean="0"/>
              <a:t>: zbytky hmyzích krovek</a:t>
            </a:r>
          </a:p>
          <a:p>
            <a:pPr algn="just"/>
            <a:r>
              <a:rPr lang="cs-CZ" sz="2400" b="1" smtClean="0"/>
              <a:t>dravci</a:t>
            </a:r>
            <a:r>
              <a:rPr lang="cs-CZ" sz="2400" smtClean="0"/>
              <a:t> – zachovalé peří a srst, kosti dovedou částečně strávit </a:t>
            </a:r>
          </a:p>
        </p:txBody>
      </p:sp>
      <p:pic>
        <p:nvPicPr>
          <p:cNvPr id="37890" name="Obrázek 3" descr="CSC_00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463" y="3314700"/>
            <a:ext cx="39195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Otisky - stopy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000125"/>
            <a:ext cx="8319839" cy="5857875"/>
          </a:xfrm>
        </p:spPr>
        <p:txBody>
          <a:bodyPr/>
          <a:lstStyle/>
          <a:p>
            <a:pPr algn="just"/>
            <a:r>
              <a:rPr lang="cs-CZ" sz="2400" b="1" dirty="0" smtClean="0"/>
              <a:t>Vývoj chodidla </a:t>
            </a:r>
          </a:p>
          <a:p>
            <a:pPr algn="just">
              <a:buFontTx/>
              <a:buChar char="-"/>
            </a:pPr>
            <a:r>
              <a:rPr lang="cs-CZ" sz="2400" u="sng" dirty="0" smtClean="0"/>
              <a:t>končetiny savců</a:t>
            </a:r>
            <a:r>
              <a:rPr lang="cs-CZ" sz="2400" dirty="0" smtClean="0"/>
              <a:t> </a:t>
            </a:r>
          </a:p>
          <a:p>
            <a:pPr algn="just">
              <a:buFontTx/>
              <a:buAutoNum type="arabicParenR"/>
            </a:pPr>
            <a:r>
              <a:rPr lang="cs-CZ" sz="2400" dirty="0" smtClean="0"/>
              <a:t>tlapy, tlapky s (bez) drápy; hmyzožravci, hlodavci, </a:t>
            </a:r>
            <a:r>
              <a:rPr lang="cs-CZ" sz="2400" dirty="0" err="1" smtClean="0"/>
              <a:t>zajícovití</a:t>
            </a:r>
            <a:r>
              <a:rPr lang="cs-CZ" sz="2400" dirty="0" smtClean="0"/>
              <a:t>, šelmy</a:t>
            </a:r>
          </a:p>
          <a:p>
            <a:pPr algn="just">
              <a:buFontTx/>
              <a:buAutoNum type="arabicParenR"/>
            </a:pPr>
            <a:r>
              <a:rPr lang="cs-CZ" sz="2400" dirty="0" smtClean="0"/>
              <a:t>kopýtka (spárky) + (paspárky) – licho -, sudokopytníci </a:t>
            </a:r>
          </a:p>
          <a:p>
            <a:pPr algn="just">
              <a:buFontTx/>
              <a:buChar char="-"/>
            </a:pPr>
            <a:r>
              <a:rPr lang="cs-CZ" sz="2400" u="sng" dirty="0" smtClean="0"/>
              <a:t>končetiny ptáků</a:t>
            </a:r>
            <a:r>
              <a:rPr lang="cs-CZ" sz="2400" dirty="0" smtClean="0"/>
              <a:t> = prsty s drápy číslicemi 1 – 5 (1 – palec, 5 – malíček)</a:t>
            </a:r>
          </a:p>
          <a:p>
            <a:pPr algn="just">
              <a:buFontTx/>
              <a:buNone/>
            </a:pPr>
            <a:r>
              <a:rPr lang="cs-CZ" sz="2400" dirty="0" smtClean="0"/>
              <a:t>Chodidlo – prsty s (bez) drápy, mozoly prstové a dlaňové, u ploskochodců i patní mozol.</a:t>
            </a:r>
          </a:p>
          <a:p>
            <a:pPr algn="just">
              <a:buFontTx/>
              <a:buNone/>
            </a:pPr>
            <a:r>
              <a:rPr lang="cs-CZ" sz="2400" dirty="0" smtClean="0"/>
              <a:t>Spárek – kopýtko: tvarově přeměněný dráp, špičky spárku, chodidlo, okolek (hrana), patka, pouzdro spárku</a:t>
            </a:r>
          </a:p>
        </p:txBody>
      </p:sp>
      <p:pic>
        <p:nvPicPr>
          <p:cNvPr id="38915" name="Obrázek 5" descr="P20507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33305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Obrázek 6" descr="P10109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249488"/>
            <a:ext cx="371475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Obrázek 3" descr="P20507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Otisky - stopy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229600" cy="5857875"/>
          </a:xfrm>
        </p:spPr>
        <p:txBody>
          <a:bodyPr/>
          <a:lstStyle/>
          <a:p>
            <a:pPr algn="just">
              <a:buFontTx/>
              <a:buNone/>
            </a:pPr>
            <a:r>
              <a:rPr lang="cs-CZ" sz="2400" smtClean="0"/>
              <a:t>Ptáci – zadní prst = palec – 1, vnitřní prst – 2, střední prst – 3, vnější prst – 4</a:t>
            </a:r>
          </a:p>
          <a:p>
            <a:pPr algn="just"/>
            <a:r>
              <a:rPr lang="cs-CZ" sz="2400" smtClean="0"/>
              <a:t>vnitřní prst = prst, který je blíže k ose stopní dráhy</a:t>
            </a:r>
          </a:p>
          <a:p>
            <a:pPr algn="just"/>
            <a:r>
              <a:rPr lang="cs-CZ" sz="2400" smtClean="0"/>
              <a:t>palec někdy může chybět (kulík)</a:t>
            </a:r>
          </a:p>
          <a:p>
            <a:pPr algn="just"/>
            <a:r>
              <a:rPr lang="cs-CZ" sz="2400" smtClean="0"/>
              <a:t>4 prsty dopředu  (rorýs)</a:t>
            </a:r>
          </a:p>
          <a:p>
            <a:pPr algn="just"/>
            <a:r>
              <a:rPr lang="cs-CZ" sz="2400" smtClean="0"/>
              <a:t>2 prsty dopředu, 2 dozadu (sovy, datlovití, orlovec, kukačka) (vratiprst)    </a:t>
            </a:r>
          </a:p>
          <a:p>
            <a:pPr algn="just">
              <a:buFontTx/>
              <a:buNone/>
            </a:pPr>
            <a:r>
              <a:rPr lang="cs-CZ" sz="2400" b="1" smtClean="0"/>
              <a:t>První savci = </a:t>
            </a:r>
            <a:r>
              <a:rPr lang="cs-CZ" sz="2400" smtClean="0"/>
              <a:t>před 200 mil. let</a:t>
            </a:r>
            <a:r>
              <a:rPr lang="cs-CZ" sz="2400" b="1" smtClean="0"/>
              <a:t>, </a:t>
            </a:r>
            <a:r>
              <a:rPr lang="cs-CZ" sz="2400" smtClean="0"/>
              <a:t> našlapování na celé chodidlo s 5 prsty a drápy</a:t>
            </a:r>
            <a:r>
              <a:rPr lang="cs-CZ" sz="2400" b="1" smtClean="0"/>
              <a:t> </a:t>
            </a:r>
            <a:r>
              <a:rPr lang="cs-CZ" sz="2400" smtClean="0"/>
              <a:t>= dodnes – hmyzožravci, primáti, některé šelmy.</a:t>
            </a:r>
          </a:p>
        </p:txBody>
      </p:sp>
      <p:pic>
        <p:nvPicPr>
          <p:cNvPr id="39938" name="Obrázek 3" descr="P20507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214688"/>
            <a:ext cx="48577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Stopařství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smtClean="0"/>
              <a:t>vede ke znalosti biologie zvěře (zvyky, návyky), jejího životního prostředí</a:t>
            </a:r>
          </a:p>
          <a:p>
            <a:pPr algn="just"/>
            <a:r>
              <a:rPr lang="cs-CZ" sz="2400" smtClean="0"/>
              <a:t>podklad pro vědecký výzkum, statistiku, lovectví</a:t>
            </a:r>
          </a:p>
          <a:p>
            <a:pPr algn="just"/>
            <a:r>
              <a:rPr lang="cs-CZ" sz="2400" smtClean="0"/>
              <a:t>spočívá v hledání = stopování nejrozmanitějších známek po zvěři způsobených jejich životními projevy</a:t>
            </a:r>
          </a:p>
          <a:p>
            <a:pPr algn="just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Stopa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smtClean="0"/>
              <a:t>viditelný otisk chodidla, části chodidla nebo prstů, který za sebou živočich zanechává při pohybu na měkčím podkladu</a:t>
            </a:r>
          </a:p>
          <a:p>
            <a:pPr algn="just"/>
            <a:r>
              <a:rPr lang="cs-CZ" sz="2400" smtClean="0"/>
              <a:t>otisky tvoří tzv. </a:t>
            </a:r>
            <a:r>
              <a:rPr lang="cs-CZ" sz="2400" b="1" u="sng" smtClean="0"/>
              <a:t>stopní dráhu</a:t>
            </a:r>
            <a:r>
              <a:rPr lang="cs-CZ" sz="2400" smtClean="0"/>
              <a:t>, doplněnou pobytovými a pohybovými znameními</a:t>
            </a:r>
            <a:r>
              <a:rPr lang="cs-CZ" sz="2400" b="1" smtClean="0"/>
              <a:t> </a:t>
            </a:r>
            <a:r>
              <a:rPr lang="cs-CZ" sz="2400" smtClean="0"/>
              <a:t>(např. trus, rez)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Cesty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/>
              <a:t>Opakované používání stopních drah zvěří </a:t>
            </a:r>
          </a:p>
          <a:p>
            <a:pPr>
              <a:buFontTx/>
              <a:buChar char="-"/>
            </a:pPr>
            <a:r>
              <a:rPr lang="cs-CZ" sz="2400" smtClean="0"/>
              <a:t>spárkatá zvěř = </a:t>
            </a:r>
            <a:r>
              <a:rPr lang="cs-CZ" sz="2400" b="1" smtClean="0"/>
              <a:t>OCHOZ</a:t>
            </a:r>
            <a:endParaRPr lang="cs-CZ" sz="2400" smtClean="0"/>
          </a:p>
          <a:p>
            <a:pPr>
              <a:buFontTx/>
              <a:buChar char="-"/>
            </a:pPr>
            <a:r>
              <a:rPr lang="cs-CZ" sz="2400" smtClean="0"/>
              <a:t>zajícovití = </a:t>
            </a:r>
            <a:r>
              <a:rPr lang="cs-CZ" sz="2400" b="1" smtClean="0"/>
              <a:t>PRTĚ, PĚŠINKY</a:t>
            </a:r>
          </a:p>
          <a:p>
            <a:pPr>
              <a:buFontTx/>
              <a:buChar char="-"/>
            </a:pPr>
            <a:r>
              <a:rPr lang="cs-CZ" sz="2400" smtClean="0"/>
              <a:t>šelmy = </a:t>
            </a:r>
            <a:r>
              <a:rPr lang="cs-CZ" sz="2400" b="1" smtClean="0"/>
              <a:t>SPÁDY</a:t>
            </a:r>
          </a:p>
          <a:p>
            <a:pPr>
              <a:buFontTx/>
              <a:buChar char="-"/>
            </a:pPr>
            <a:r>
              <a:rPr lang="cs-CZ" sz="2400" smtClean="0"/>
              <a:t>pernatá = </a:t>
            </a:r>
            <a:r>
              <a:rPr lang="cs-CZ" sz="2400" b="1" smtClean="0"/>
              <a:t>STOPNÍK</a:t>
            </a:r>
            <a:endParaRPr lang="cs-CZ" sz="2400" smtClean="0"/>
          </a:p>
          <a:p>
            <a:pPr algn="just">
              <a:buFontTx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Šlápotová znamení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smtClean="0"/>
              <a:t>jednotlivé šlépěje (šlápoty), otisky zanechané chodidly v půdě nebo ve sněhu </a:t>
            </a:r>
          </a:p>
          <a:p>
            <a:pPr algn="just">
              <a:buFontTx/>
              <a:buChar char="-"/>
            </a:pPr>
            <a:r>
              <a:rPr lang="cs-CZ" sz="2400" b="1" smtClean="0"/>
              <a:t>spárkatá zvěř</a:t>
            </a:r>
            <a:r>
              <a:rPr lang="cs-CZ" sz="2400" smtClean="0"/>
              <a:t> – spárky (kopýtka), někdy paspárky (vždy černá zvěř)</a:t>
            </a:r>
          </a:p>
          <a:p>
            <a:pPr algn="just">
              <a:buFontTx/>
              <a:buChar char="-"/>
            </a:pPr>
            <a:r>
              <a:rPr lang="cs-CZ" sz="2400" b="1" smtClean="0"/>
              <a:t>srstnatá zvěř</a:t>
            </a:r>
            <a:r>
              <a:rPr lang="cs-CZ" sz="2400" smtClean="0"/>
              <a:t> – tlapy a tlapky, prsty (bez) s drápy</a:t>
            </a:r>
          </a:p>
          <a:p>
            <a:pPr algn="just">
              <a:buFontTx/>
              <a:buChar char="-"/>
            </a:pPr>
            <a:r>
              <a:rPr lang="cs-CZ" sz="2400" b="1" smtClean="0"/>
              <a:t>pernatá zvěř</a:t>
            </a:r>
            <a:r>
              <a:rPr lang="cs-CZ" sz="2400" smtClean="0"/>
              <a:t> – prsty, drápy, kožovité lemy, plovací blány</a:t>
            </a:r>
          </a:p>
          <a:p>
            <a:pPr algn="just">
              <a:buFontTx/>
              <a:buNone/>
            </a:pPr>
            <a:endParaRPr lang="cs-CZ" sz="2400" smtClean="0"/>
          </a:p>
        </p:txBody>
      </p:sp>
      <p:pic>
        <p:nvPicPr>
          <p:cNvPr id="9220" name="Obrázek 3" descr="P10109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124325"/>
            <a:ext cx="364331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znalostí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/>
              <a:t>určení </a:t>
            </a:r>
            <a:r>
              <a:rPr lang="cs-CZ" sz="2400" b="1" smtClean="0"/>
              <a:t>pohlaví</a:t>
            </a:r>
            <a:r>
              <a:rPr lang="cs-CZ" sz="2400" smtClean="0"/>
              <a:t> zvěře – samec x samice</a:t>
            </a:r>
          </a:p>
          <a:p>
            <a:r>
              <a:rPr lang="cs-CZ" sz="2400" b="1" smtClean="0"/>
              <a:t>stáří</a:t>
            </a:r>
            <a:r>
              <a:rPr lang="cs-CZ" sz="2400" smtClean="0"/>
              <a:t> zvěře – mladý, dospělý, starý kus</a:t>
            </a:r>
          </a:p>
          <a:p>
            <a:r>
              <a:rPr lang="cs-CZ" sz="2400" b="1" smtClean="0"/>
              <a:t>zdravotní stav</a:t>
            </a:r>
            <a:r>
              <a:rPr lang="cs-CZ" sz="2400" smtClean="0"/>
              <a:t> – březost, poranění, zažívací potíže, parazité, choroby </a:t>
            </a:r>
          </a:p>
          <a:p>
            <a:r>
              <a:rPr lang="cs-CZ" sz="2400" smtClean="0"/>
              <a:t>přibližná </a:t>
            </a:r>
            <a:r>
              <a:rPr lang="cs-CZ" sz="2400" b="1" smtClean="0"/>
              <a:t>hmotnost</a:t>
            </a:r>
            <a:r>
              <a:rPr lang="cs-CZ" sz="2400" smtClean="0"/>
              <a:t> zvěře</a:t>
            </a:r>
          </a:p>
          <a:p>
            <a:r>
              <a:rPr lang="cs-CZ" sz="2400" b="1" smtClean="0"/>
              <a:t>počet kusů</a:t>
            </a:r>
            <a:r>
              <a:rPr lang="cs-CZ" sz="2400" smtClean="0"/>
              <a:t>, které tudy prošly</a:t>
            </a:r>
          </a:p>
          <a:p>
            <a:r>
              <a:rPr lang="cs-CZ" sz="2400" smtClean="0"/>
              <a:t>přibližný </a:t>
            </a:r>
            <a:r>
              <a:rPr lang="cs-CZ" sz="2400" b="1" smtClean="0"/>
              <a:t>čas</a:t>
            </a:r>
            <a:r>
              <a:rPr lang="cs-CZ" sz="2400" smtClean="0"/>
              <a:t>, kdy se tu zvěř pohybovala</a:t>
            </a:r>
          </a:p>
          <a:p>
            <a:r>
              <a:rPr lang="cs-CZ" sz="2400" b="1" smtClean="0"/>
              <a:t>rychlost</a:t>
            </a:r>
            <a:r>
              <a:rPr lang="cs-CZ" sz="2400" smtClean="0"/>
              <a:t> pohybu a </a:t>
            </a:r>
            <a:r>
              <a:rPr lang="cs-CZ" sz="2400" b="1" smtClean="0"/>
              <a:t>směr</a:t>
            </a:r>
            <a:r>
              <a:rPr lang="cs-CZ" sz="2400" smtClean="0"/>
              <a:t> pohybu</a:t>
            </a:r>
          </a:p>
          <a:p>
            <a:r>
              <a:rPr lang="cs-CZ" sz="2400" b="1" smtClean="0"/>
              <a:t>dramatická příhoda</a:t>
            </a:r>
            <a:r>
              <a:rPr lang="cs-CZ" sz="2400" smtClean="0"/>
              <a:t> – souboj soků, útok na kořist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Pobytová znamení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cs-CZ" sz="2400" b="1" u="sng" smtClean="0"/>
              <a:t>příbytky – hnízda </a:t>
            </a:r>
            <a:r>
              <a:rPr lang="cs-CZ" sz="2400" b="1" smtClean="0"/>
              <a:t>(větve stromů, keřů, stébla trav)</a:t>
            </a:r>
            <a:endParaRPr lang="cs-CZ" sz="2400" smtClean="0"/>
          </a:p>
          <a:p>
            <a:pPr algn="just">
              <a:buFontTx/>
              <a:buChar char="-"/>
            </a:pPr>
            <a:r>
              <a:rPr lang="cs-CZ" sz="2400" b="1" smtClean="0"/>
              <a:t>veverka</a:t>
            </a:r>
            <a:r>
              <a:rPr lang="cs-CZ" sz="2400" smtClean="0"/>
              <a:t>: </a:t>
            </a:r>
            <a:r>
              <a:rPr lang="cs-CZ" sz="2400" i="1" smtClean="0"/>
              <a:t>letní</a:t>
            </a:r>
            <a:r>
              <a:rPr lang="cs-CZ" sz="2400" smtClean="0"/>
              <a:t> – odpočinek, jednoduchá, na koncích větví stromů a </a:t>
            </a:r>
            <a:r>
              <a:rPr lang="cs-CZ" sz="2400" i="1" smtClean="0"/>
              <a:t>zimní</a:t>
            </a:r>
            <a:r>
              <a:rPr lang="cs-CZ" sz="2400" smtClean="0"/>
              <a:t> – výchova mláďat; výstelka – dlouhé, úzké proužky lýka, suchá tráva, 1 – 2 vchody do hnízd, využití i dutin stromů, umístění: ve vidlici u kmene stromu nebo konce větví</a:t>
            </a:r>
          </a:p>
          <a:p>
            <a:pPr algn="just">
              <a:buFontTx/>
              <a:buChar char="-"/>
            </a:pPr>
            <a:r>
              <a:rPr lang="cs-CZ" sz="2400" b="1" smtClean="0"/>
              <a:t>káně lesní</a:t>
            </a:r>
            <a:r>
              <a:rPr lang="cs-CZ" sz="2400" smtClean="0"/>
              <a:t>: vodorovná větev, u kmene stromu, 10 – 20 m nad zemí; silné větve, větvičky, mech, listí, zvířecí srst; používáno více let</a:t>
            </a:r>
          </a:p>
          <a:p>
            <a:pPr algn="just">
              <a:buFontTx/>
              <a:buChar char="-"/>
            </a:pPr>
            <a:r>
              <a:rPr lang="cs-CZ" sz="2400" b="1" smtClean="0"/>
              <a:t>vrána obecná</a:t>
            </a:r>
            <a:r>
              <a:rPr lang="cs-CZ" sz="2400" smtClean="0"/>
              <a:t>: žije samostatně x havran v koloniích; velmi dobře skryté hnízdo, těžce objevitelé, vidlice vrcholových větví, 10 – 20 m nad 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cholky hor">
  <a:themeElements>
    <a:clrScheme name="Vrcholky ho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cholky h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cholky ho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1473</TotalTime>
  <Words>1759</Words>
  <Application>Microsoft Office PowerPoint</Application>
  <PresentationFormat>Předvádění na obrazovce (4:3)</PresentationFormat>
  <Paragraphs>248</Paragraphs>
  <Slides>37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Symbol</vt:lpstr>
      <vt:lpstr>Vrcholky hor</vt:lpstr>
      <vt:lpstr>Stopy divoce žijících zvířat</vt:lpstr>
      <vt:lpstr>Stopoznalství</vt:lpstr>
      <vt:lpstr>Stopoznalství</vt:lpstr>
      <vt:lpstr>Stopařství</vt:lpstr>
      <vt:lpstr>Stopa</vt:lpstr>
      <vt:lpstr>Cesty</vt:lpstr>
      <vt:lpstr>Šlápotová znamení</vt:lpstr>
      <vt:lpstr>Využití znalostí</vt:lpstr>
      <vt:lpstr>Pobytová znamení</vt:lpstr>
      <vt:lpstr>Pobytová znamení</vt:lpstr>
      <vt:lpstr>Pobytová znamení</vt:lpstr>
      <vt:lpstr>Pobytová znamení</vt:lpstr>
      <vt:lpstr>Pobytová znamení</vt:lpstr>
      <vt:lpstr>Pobytová znamení</vt:lpstr>
      <vt:lpstr>Pobytová znamení</vt:lpstr>
      <vt:lpstr>Pobytová znamení</vt:lpstr>
      <vt:lpstr>Sociální zařízení</vt:lpstr>
      <vt:lpstr>Pobytová znamení pachová</vt:lpstr>
      <vt:lpstr>Pobytová znamení zvuková</vt:lpstr>
      <vt:lpstr>Pobytová znamení optická</vt:lpstr>
      <vt:lpstr>Stopy po konzumaci rostlinné potravy</vt:lpstr>
      <vt:lpstr>Stopy po konzumaci rostlinné potravy</vt:lpstr>
      <vt:lpstr>Stopy po konzumaci rostlinné potravy</vt:lpstr>
      <vt:lpstr>Stopy po konzumaci rostlinné potravy</vt:lpstr>
      <vt:lpstr>Stopy po konzumaci rostlinné potravy</vt:lpstr>
      <vt:lpstr>Stopy po konzumaci rostlinné potravy</vt:lpstr>
      <vt:lpstr>Stopy po konzumaci živočišné potravy</vt:lpstr>
      <vt:lpstr>Stopy po konzumaci živočišné potravy</vt:lpstr>
      <vt:lpstr>Stopy po konzumaci živočišné potravy</vt:lpstr>
      <vt:lpstr>Trus</vt:lpstr>
      <vt:lpstr>Trus</vt:lpstr>
      <vt:lpstr>Trus</vt:lpstr>
      <vt:lpstr>Trus</vt:lpstr>
      <vt:lpstr>Trus</vt:lpstr>
      <vt:lpstr>Vývržky</vt:lpstr>
      <vt:lpstr>Otisky - stopy</vt:lpstr>
      <vt:lpstr>Otisky - stopy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Posuzování věku ulovené a uhynulé zvěře  Úprava a hodnocení trofejí</dc:title>
  <dc:creator>mzlu</dc:creator>
  <cp:lastModifiedBy>Zdeněk Vala</cp:lastModifiedBy>
  <cp:revision>73</cp:revision>
  <dcterms:created xsi:type="dcterms:W3CDTF">2005-11-30T12:57:39Z</dcterms:created>
  <dcterms:modified xsi:type="dcterms:W3CDTF">2014-03-13T09:37:53Z</dcterms:modified>
</cp:coreProperties>
</file>